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6858000" cx="12192000"/>
  <p:notesSz cx="7099300" cy="10234600"/>
  <p:embeddedFontLst>
    <p:embeddedFont>
      <p:font typeface="Noto Sans Symbols"/>
      <p:regular r:id="rId73"/>
      <p:bold r:id="rId74"/>
    </p:embeddedFont>
    <p:embeddedFont>
      <p:font typeface="Old Standard TT"/>
      <p:regular r:id="rId75"/>
      <p:bold r:id="rId76"/>
      <p: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h5qmfRSNExMJjyTwbTtMoFJMNb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otoSansSymbols-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OldStandardTT-regular.fntdata"/><Relationship Id="rId30" Type="http://schemas.openxmlformats.org/officeDocument/2006/relationships/slide" Target="slides/slide25.xml"/><Relationship Id="rId74" Type="http://schemas.openxmlformats.org/officeDocument/2006/relationships/font" Target="fonts/NotoSansSymbols-bold.fntdata"/><Relationship Id="rId33" Type="http://schemas.openxmlformats.org/officeDocument/2006/relationships/slide" Target="slides/slide28.xml"/><Relationship Id="rId77" Type="http://schemas.openxmlformats.org/officeDocument/2006/relationships/font" Target="fonts/OldStandardTT-italic.fntdata"/><Relationship Id="rId32" Type="http://schemas.openxmlformats.org/officeDocument/2006/relationships/slide" Target="slides/slide27.xml"/><Relationship Id="rId76" Type="http://schemas.openxmlformats.org/officeDocument/2006/relationships/font" Target="fonts/OldStandardTT-bold.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p1: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Please retain proper attribution, including the reference to ai.berkeley.edu.  Thanks!</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119" name="Google Shape;119;p1: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13" name="Google Shape;213;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19" name="Google Shape;219;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54" name="Google Shape;254;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3: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13: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In MDP chance node represents uncertainty about what might happen based on (s,a)  [as opposed to being a random adversary]</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Q-state (s,a) is when you were in a state and took an action </a:t>
            </a:r>
            <a:endParaRPr b="0" sz="2000" strike="noStrike">
              <a:latin typeface="Arial"/>
              <a:ea typeface="Arial"/>
              <a:cs typeface="Arial"/>
              <a:sym typeface="Arial"/>
            </a:endParaRPr>
          </a:p>
        </p:txBody>
      </p:sp>
      <p:sp>
        <p:nvSpPr>
          <p:cNvPr id="301" name="Google Shape;301;p13: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39" name="Google Shape;339;p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45" name="Google Shape;345;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58" name="Google Shape;358;p1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7: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 name="Google Shape;373;p17: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Rewards in the future (deeper in the tree) matter less</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Interesting: running expectimax, if having to truncate the search, then not losing much; e.g.,  less then \gamma^d / (1-\gamma)</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74" name="Google Shape;374;p17: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8: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47" name="Google Shape;447;p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9: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62" name="Google Shape;462;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7" name="Google Shape;127;p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70" name="Google Shape;470;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95" name="Google Shape;495;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8d051b2ae1_0_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01" name="Google Shape;501;g28d051b2ae1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8d051b2ae1_0_4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49" name="Google Shape;549;g28d051b2ae1_0_4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2: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8" name="Google Shape;598;p22: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[Note: this demo doesn’t show anything in action, just pops up V and Q values.]</a:t>
            </a:r>
            <a:endParaRPr b="0" sz="2000" strike="noStrike">
              <a:latin typeface="Arial"/>
              <a:ea typeface="Arial"/>
              <a:cs typeface="Arial"/>
              <a:sym typeface="Arial"/>
            </a:endParaRPr>
          </a:p>
        </p:txBody>
      </p:sp>
      <p:sp>
        <p:nvSpPr>
          <p:cNvPr id="599" name="Google Shape;599;p22: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7" name="Google Shape;627;p23: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This demo doesn’t show anything in action, it just shows the V and Q values.</a:t>
            </a:r>
            <a:endParaRPr b="0" sz="2000" strike="noStrike">
              <a:latin typeface="Arial"/>
              <a:ea typeface="Arial"/>
              <a:cs typeface="Arial"/>
              <a:sym typeface="Arial"/>
            </a:endParaRPr>
          </a:p>
        </p:txBody>
      </p:sp>
      <p:sp>
        <p:nvSpPr>
          <p:cNvPr id="628" name="Google Shape;628;p23: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4: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5" name="Google Shape;635;p24: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This demo doesn’t show anything in action, it just shows the V and Q values.</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636" name="Google Shape;636;p24: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2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43" name="Google Shape;643;p2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29: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1" name="Google Shape;671;p29: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This demo generates the time-limited values for gridworld as snapshotted onto the next slides.</a:t>
            </a:r>
            <a:endParaRPr b="0" sz="2000" strike="noStrike">
              <a:latin typeface="Arial"/>
              <a:ea typeface="Arial"/>
              <a:cs typeface="Arial"/>
              <a:sym typeface="Arial"/>
            </a:endParaRPr>
          </a:p>
        </p:txBody>
      </p:sp>
      <p:sp>
        <p:nvSpPr>
          <p:cNvPr id="672" name="Google Shape;672;p29: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30: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6" name="Google Shape;726;p30: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27" name="Google Shape;727;p30: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3: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134" name="Google Shape;134;p3: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31: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4" name="Google Shape;734;p31: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35" name="Google Shape;735;p31: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32: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2" name="Google Shape;742;p32: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43" name="Google Shape;743;p32: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33: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0" name="Google Shape;750;p33: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51" name="Google Shape;751;p33: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34: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8" name="Google Shape;758;p34: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59" name="Google Shape;759;p34: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5: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6" name="Google Shape;766;p35: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67" name="Google Shape;767;p35: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36: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4" name="Google Shape;774;p36: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75" name="Google Shape;775;p36: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7: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2" name="Google Shape;782;p37: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83" name="Google Shape;783;p37: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38: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0" name="Google Shape;790;p38: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91" name="Google Shape;791;p38: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39: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8" name="Google Shape;798;p39: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799" name="Google Shape;799;p39: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40: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6" name="Google Shape;806;p40: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807" name="Google Shape;807;p40: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6" name="Google Shape;146;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41: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4" name="Google Shape;814;p41: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815" name="Google Shape;815;p41: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42: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2" name="Google Shape;822;p42: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823" name="Google Shape;823;p42: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43: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0" name="Google Shape;830;p43: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Assuming zero living reward</a:t>
            </a:r>
            <a:endParaRPr b="0" sz="2000" strike="noStrike">
              <a:latin typeface="Arial"/>
              <a:ea typeface="Arial"/>
              <a:cs typeface="Arial"/>
              <a:sym typeface="Arial"/>
            </a:endParaRPr>
          </a:p>
        </p:txBody>
      </p:sp>
      <p:sp>
        <p:nvSpPr>
          <p:cNvPr id="831" name="Google Shape;831;p43: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4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38" name="Google Shape;838;p4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4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31" name="Google Shape;931;p4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919e7f7220_0_26:notes"/>
          <p:cNvSpPr/>
          <p:nvPr>
            <p:ph idx="2" type="sldImg"/>
          </p:nvPr>
        </p:nvSpPr>
        <p:spPr>
          <a:xfrm>
            <a:off x="139700" y="768350"/>
            <a:ext cx="6821400" cy="3838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7" name="Google Shape;937;g2919e7f7220_0_26:notes"/>
          <p:cNvSpPr txBox="1"/>
          <p:nvPr>
            <p:ph idx="1" type="body"/>
          </p:nvPr>
        </p:nvSpPr>
        <p:spPr>
          <a:xfrm>
            <a:off x="709613" y="4862513"/>
            <a:ext cx="5680200" cy="46038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Demo just shows V and Q values, snapshots on next slides.</a:t>
            </a:r>
            <a:endParaRPr/>
          </a:p>
          <a:p>
            <a:pPr indent="0" lvl="0" marL="0" rtl="0" algn="l">
              <a:spcBef>
                <a:spcPts val="360"/>
              </a:spcBef>
              <a:spcAft>
                <a:spcPts val="0"/>
              </a:spcAft>
              <a:buNone/>
            </a:pPr>
            <a:r>
              <a:t/>
            </a:r>
            <a:endParaRPr/>
          </a:p>
        </p:txBody>
      </p:sp>
      <p:sp>
        <p:nvSpPr>
          <p:cNvPr id="938" name="Google Shape;938;g2919e7f7220_0_26:notes"/>
          <p:cNvSpPr txBox="1"/>
          <p:nvPr>
            <p:ph idx="12" type="sldNum"/>
          </p:nvPr>
        </p:nvSpPr>
        <p:spPr>
          <a:xfrm>
            <a:off x="4021138" y="9721850"/>
            <a:ext cx="3076500" cy="5112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919e7f7220_0_53: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5" name="Google Shape;965;g2919e7f7220_0_53:notes"/>
          <p:cNvSpPr txBox="1"/>
          <p:nvPr>
            <p:ph idx="1" type="body"/>
          </p:nvPr>
        </p:nvSpPr>
        <p:spPr>
          <a:xfrm>
            <a:off x="709613" y="4862513"/>
            <a:ext cx="5680200" cy="46038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Discuss computational complexity: S * A * S   times number of iterations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Note: updates not in place [if in place, it means something else and not even clear what it means]</a:t>
            </a:r>
            <a:endParaRPr/>
          </a:p>
        </p:txBody>
      </p:sp>
      <p:sp>
        <p:nvSpPr>
          <p:cNvPr id="966" name="Google Shape;966;g2919e7f7220_0_53:notes"/>
          <p:cNvSpPr txBox="1"/>
          <p:nvPr>
            <p:ph idx="12" type="sldNum"/>
          </p:nvPr>
        </p:nvSpPr>
        <p:spPr>
          <a:xfrm>
            <a:off x="4021138" y="9721850"/>
            <a:ext cx="3076500" cy="5112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919e7f7220_0_79: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1" name="Google Shape;991;g2919e7f7220_0_79:notes"/>
          <p:cNvSpPr txBox="1"/>
          <p:nvPr>
            <p:ph idx="1" type="body"/>
          </p:nvPr>
        </p:nvSpPr>
        <p:spPr>
          <a:xfrm>
            <a:off x="709613" y="4862513"/>
            <a:ext cx="5680200" cy="46038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Discuss computational complexity: S * A * S   times number of iterations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Note: updates not in place [if in place, it means something else and not even clear what it means]</a:t>
            </a:r>
            <a:endParaRPr/>
          </a:p>
        </p:txBody>
      </p:sp>
      <p:sp>
        <p:nvSpPr>
          <p:cNvPr id="992" name="Google Shape;992;g2919e7f7220_0_79:notes"/>
          <p:cNvSpPr txBox="1"/>
          <p:nvPr>
            <p:ph idx="12" type="sldNum"/>
          </p:nvPr>
        </p:nvSpPr>
        <p:spPr>
          <a:xfrm>
            <a:off x="4021138" y="9721850"/>
            <a:ext cx="3076500" cy="5112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919e7f7220_0_134: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9" name="Google Shape;1019;g2919e7f7220_0_134: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4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26" name="Google Shape;1026;p4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5: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In search problems: did not talk about actions, but about successor functions --- now the information inside the successor function is unpacked into actions, transitions and reward</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Write out S, A, example entry in T, entry in R</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Reward function different from the book : R(s,a,s’)</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In book simpler for equations, but not useful for the projects.</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Need to modify expectimax a tiny little bit to account for rewards along the way, but that’s something you should be able to do, and so you can already solve MDP’s  (not in most efficient way)</a:t>
            </a:r>
            <a:endParaRPr b="0" sz="2000" strike="noStrike">
              <a:latin typeface="Arial"/>
              <a:ea typeface="Arial"/>
              <a:cs typeface="Arial"/>
              <a:sym typeface="Arial"/>
            </a:endParaRPr>
          </a:p>
        </p:txBody>
      </p:sp>
      <p:sp>
        <p:nvSpPr>
          <p:cNvPr id="158" name="Google Shape;158;p5: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91a363ae77_0_0: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6" name="Google Shape;1046;g291a363ae77_0_0: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91a363ae77_0_5: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2" name="Google Shape;1052;g291a363ae77_0_5: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91a363ae77_0_13: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1" name="Google Shape;1061;g291a363ae77_0_13: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91a363ae77_0_26: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0" name="Google Shape;1070;g291a363ae77_0_26: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91a363ae77_0_31:notes"/>
          <p:cNvSpPr/>
          <p:nvPr>
            <p:ph idx="2" type="sldImg"/>
          </p:nvPr>
        </p:nvSpPr>
        <p:spPr>
          <a:xfrm>
            <a:off x="139700" y="768350"/>
            <a:ext cx="6821400" cy="3838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76" name="Google Shape;1076;g291a363ae77_0_31:notes"/>
          <p:cNvSpPr txBox="1"/>
          <p:nvPr>
            <p:ph idx="1" type="body"/>
          </p:nvPr>
        </p:nvSpPr>
        <p:spPr>
          <a:xfrm>
            <a:off x="709613" y="4862513"/>
            <a:ext cx="5680200" cy="46038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Demo steps through value iteration; snapshots of values shown on next slides.</a:t>
            </a:r>
            <a:endParaRPr/>
          </a:p>
        </p:txBody>
      </p:sp>
      <p:sp>
        <p:nvSpPr>
          <p:cNvPr id="1077" name="Google Shape;1077;g291a363ae77_0_31:notes"/>
          <p:cNvSpPr txBox="1"/>
          <p:nvPr>
            <p:ph idx="12" type="sldNum"/>
          </p:nvPr>
        </p:nvSpPr>
        <p:spPr>
          <a:xfrm>
            <a:off x="4021138" y="9721850"/>
            <a:ext cx="3076500" cy="5112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91a363ae77_0_84:notes"/>
          <p:cNvSpPr/>
          <p:nvPr>
            <p:ph idx="2" type="sldImg"/>
          </p:nvPr>
        </p:nvSpPr>
        <p:spPr>
          <a:xfrm>
            <a:off x="139700" y="768350"/>
            <a:ext cx="6821400" cy="3838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5" name="Google Shape;1085;g291a363ae77_0_84:notes"/>
          <p:cNvSpPr txBox="1"/>
          <p:nvPr>
            <p:ph idx="1" type="body"/>
          </p:nvPr>
        </p:nvSpPr>
        <p:spPr>
          <a:xfrm>
            <a:off x="709613" y="4862513"/>
            <a:ext cx="5680200" cy="46038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Assuming zero living reward</a:t>
            </a:r>
            <a:endParaRPr/>
          </a:p>
        </p:txBody>
      </p:sp>
      <p:sp>
        <p:nvSpPr>
          <p:cNvPr id="1086" name="Google Shape;1086;g291a363ae77_0_84:notes"/>
          <p:cNvSpPr txBox="1"/>
          <p:nvPr>
            <p:ph idx="12" type="sldNum"/>
          </p:nvPr>
        </p:nvSpPr>
        <p:spPr>
          <a:xfrm>
            <a:off x="4021138" y="9721850"/>
            <a:ext cx="3076500" cy="5112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91a363ae77_0_91:notes"/>
          <p:cNvSpPr/>
          <p:nvPr>
            <p:ph idx="2" type="sldImg"/>
          </p:nvPr>
        </p:nvSpPr>
        <p:spPr>
          <a:xfrm>
            <a:off x="139700" y="768350"/>
            <a:ext cx="6821400" cy="3838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3" name="Google Shape;1093;g291a363ae77_0_91:notes"/>
          <p:cNvSpPr txBox="1"/>
          <p:nvPr>
            <p:ph idx="1" type="body"/>
          </p:nvPr>
        </p:nvSpPr>
        <p:spPr>
          <a:xfrm>
            <a:off x="709613" y="4862513"/>
            <a:ext cx="5680200" cy="46038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Assuming zero living reward</a:t>
            </a:r>
            <a:endParaRPr/>
          </a:p>
        </p:txBody>
      </p:sp>
      <p:sp>
        <p:nvSpPr>
          <p:cNvPr id="1094" name="Google Shape;1094;g291a363ae77_0_91:notes"/>
          <p:cNvSpPr txBox="1"/>
          <p:nvPr>
            <p:ph idx="12" type="sldNum"/>
          </p:nvPr>
        </p:nvSpPr>
        <p:spPr>
          <a:xfrm>
            <a:off x="4021138" y="9721850"/>
            <a:ext cx="3076500" cy="511200"/>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91a363ae77_0_98: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1" name="Google Shape;1101;g291a363ae77_0_98: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91a363ae77_0_103: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7" name="Google Shape;1107;g291a363ae77_0_103: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91a363ae77_0_108: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3" name="Google Shape;1113;g291a363ae77_0_108: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1" name="Google Shape;171;p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91a363ae77_0_149: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3" name="Google Shape;1123;g291a363ae77_0_149: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91a363ae77_0_170: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1" name="Google Shape;1131;g291a363ae77_0_170: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91a363ae77_0_192: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0" name="Google Shape;1140;g291a363ae77_0_192: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91a363ae77_0_200: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9" name="Google Shape;1149;g291a363ae77_0_200: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91a363ae77_0_210: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0" name="Google Shape;1160;g291a363ae77_0_210: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91a363ae77_0_215: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6" name="Google Shape;1166;g291a363ae77_0_215: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91a363ae77_0_222: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4" name="Google Shape;1174;g291a363ae77_0_222: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91a363ae77_0_227:notes"/>
          <p:cNvSpPr txBox="1"/>
          <p:nvPr>
            <p:ph idx="1" type="body"/>
          </p:nvPr>
        </p:nvSpPr>
        <p:spPr>
          <a:xfrm>
            <a:off x="709613" y="4862513"/>
            <a:ext cx="5680200" cy="46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0" name="Google Shape;1180;g291a363ae77_0_227:notes"/>
          <p:cNvSpPr/>
          <p:nvPr>
            <p:ph idx="2" type="sldImg"/>
          </p:nvPr>
        </p:nvSpPr>
        <p:spPr>
          <a:xfrm>
            <a:off x="992188" y="768350"/>
            <a:ext cx="5116500" cy="3838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7: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Like search: successor function only depended on current state</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Can make this happen by stuffing more into the state;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Very similar to search problems: when solving a maze with food pellets, we stored which food pellets were eaten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178" name="Google Shape;178;p7: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8: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Dan has a DEMO for this.</a:t>
            </a:r>
            <a:endParaRPr b="0" sz="2000" strike="noStrike">
              <a:latin typeface="Arial"/>
              <a:ea typeface="Arial"/>
              <a:cs typeface="Arial"/>
              <a:sym typeface="Arial"/>
            </a:endParaRPr>
          </a:p>
        </p:txBody>
      </p:sp>
      <p:sp>
        <p:nvSpPr>
          <p:cNvPr id="190" name="Google Shape;190;p8: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p:nvPr>
            <p:ph idx="2" type="sldImg"/>
          </p:nvPr>
        </p:nvSpPr>
        <p:spPr>
          <a:xfrm>
            <a:off x="139680" y="768240"/>
            <a:ext cx="6819480" cy="38365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9:notes"/>
          <p:cNvSpPr txBox="1"/>
          <p:nvPr>
            <p:ph idx="1" type="body"/>
          </p:nvPr>
        </p:nvSpPr>
        <p:spPr>
          <a:xfrm>
            <a:off x="711000" y="4862160"/>
            <a:ext cx="5677200" cy="4603320"/>
          </a:xfrm>
          <a:prstGeom prst="rect">
            <a:avLst/>
          </a:prstGeom>
          <a:noFill/>
          <a:ln>
            <a:noFill/>
          </a:ln>
        </p:spPr>
        <p:txBody>
          <a:bodyPr anchorCtr="0" anchor="t" bIns="49675" lIns="99000" spcFirstLastPara="1" rIns="99000" wrap="square" tIns="49675">
            <a:noAutofit/>
          </a:bodyPr>
          <a:lstStyle/>
          <a:p>
            <a:pPr indent="-216000" lvl="0" marL="216000" rtl="0" algn="l">
              <a:lnSpc>
                <a:spcPct val="100000"/>
              </a:lnSpc>
              <a:spcBef>
                <a:spcPts val="0"/>
              </a:spcBef>
              <a:spcAft>
                <a:spcPts val="0"/>
              </a:spcAft>
              <a:buSzPts val="1400"/>
              <a:buNone/>
            </a:pPr>
            <a:r>
              <a:rPr b="0" lang="en-US" sz="2000" strike="noStrike">
                <a:latin typeface="Arial"/>
                <a:ea typeface="Arial"/>
                <a:cs typeface="Arial"/>
                <a:sym typeface="Arial"/>
              </a:rPr>
              <a:t>R(s) = the “living reward”</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600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200" name="Google Shape;200;p9:notes"/>
          <p:cNvSpPr txBox="1"/>
          <p:nvPr/>
        </p:nvSpPr>
        <p:spPr>
          <a:xfrm>
            <a:off x="4020480" y="9722880"/>
            <a:ext cx="3076920" cy="509760"/>
          </a:xfrm>
          <a:prstGeom prst="rect">
            <a:avLst/>
          </a:prstGeom>
          <a:noFill/>
          <a:ln>
            <a:noFill/>
          </a:ln>
        </p:spPr>
        <p:txBody>
          <a:bodyPr anchorCtr="0" anchor="b" bIns="49675" lIns="99000" spcFirstLastPara="1" rIns="99000" wrap="square" tIns="496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4" name="Shape 14"/>
        <p:cNvGrpSpPr/>
        <p:nvPr/>
      </p:nvGrpSpPr>
      <p:grpSpPr>
        <a:xfrm>
          <a:off x="0" y="0"/>
          <a:ext cx="0" cy="0"/>
          <a:chOff x="0" y="0"/>
          <a:chExt cx="0" cy="0"/>
        </a:xfrm>
      </p:grpSpPr>
      <p:sp>
        <p:nvSpPr>
          <p:cNvPr id="15" name="Google Shape;15;p50"/>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50"/>
          <p:cNvSpPr txBox="1"/>
          <p:nvPr>
            <p:ph idx="1" type="subTitle"/>
          </p:nvPr>
        </p:nvSpPr>
        <p:spPr>
          <a:xfrm>
            <a:off x="406440" y="1397160"/>
            <a:ext cx="11378880" cy="47289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4" name="Shape 44"/>
        <p:cNvGrpSpPr/>
        <p:nvPr/>
      </p:nvGrpSpPr>
      <p:grpSpPr>
        <a:xfrm>
          <a:off x="0" y="0"/>
          <a:ext cx="0" cy="0"/>
          <a:chOff x="0" y="0"/>
          <a:chExt cx="0" cy="0"/>
        </a:xfrm>
      </p:grpSpPr>
      <p:sp>
        <p:nvSpPr>
          <p:cNvPr id="45" name="Google Shape;45;p61"/>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1"/>
          <p:cNvSpPr txBox="1"/>
          <p:nvPr>
            <p:ph idx="1" type="body"/>
          </p:nvPr>
        </p:nvSpPr>
        <p:spPr>
          <a:xfrm>
            <a:off x="406440" y="1397160"/>
            <a:ext cx="1137888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61"/>
          <p:cNvSpPr txBox="1"/>
          <p:nvPr>
            <p:ph idx="2" type="body"/>
          </p:nvPr>
        </p:nvSpPr>
        <p:spPr>
          <a:xfrm>
            <a:off x="406440" y="3867120"/>
            <a:ext cx="1137888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8" name="Shape 48"/>
        <p:cNvGrpSpPr/>
        <p:nvPr/>
      </p:nvGrpSpPr>
      <p:grpSpPr>
        <a:xfrm>
          <a:off x="0" y="0"/>
          <a:ext cx="0" cy="0"/>
          <a:chOff x="0" y="0"/>
          <a:chExt cx="0" cy="0"/>
        </a:xfrm>
      </p:grpSpPr>
      <p:sp>
        <p:nvSpPr>
          <p:cNvPr id="49" name="Google Shape;49;p62"/>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2"/>
          <p:cNvSpPr txBox="1"/>
          <p:nvPr>
            <p:ph idx="1" type="body"/>
          </p:nvPr>
        </p:nvSpPr>
        <p:spPr>
          <a:xfrm>
            <a:off x="40644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62"/>
          <p:cNvSpPr txBox="1"/>
          <p:nvPr>
            <p:ph idx="2" type="body"/>
          </p:nvPr>
        </p:nvSpPr>
        <p:spPr>
          <a:xfrm>
            <a:off x="623700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62"/>
          <p:cNvSpPr txBox="1"/>
          <p:nvPr>
            <p:ph idx="3" type="body"/>
          </p:nvPr>
        </p:nvSpPr>
        <p:spPr>
          <a:xfrm>
            <a:off x="406440" y="386712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62"/>
          <p:cNvSpPr txBox="1"/>
          <p:nvPr>
            <p:ph idx="4" type="body"/>
          </p:nvPr>
        </p:nvSpPr>
        <p:spPr>
          <a:xfrm>
            <a:off x="6237000" y="386712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4" name="Shape 54"/>
        <p:cNvGrpSpPr/>
        <p:nvPr/>
      </p:nvGrpSpPr>
      <p:grpSpPr>
        <a:xfrm>
          <a:off x="0" y="0"/>
          <a:ext cx="0" cy="0"/>
          <a:chOff x="0" y="0"/>
          <a:chExt cx="0" cy="0"/>
        </a:xfrm>
      </p:grpSpPr>
      <p:sp>
        <p:nvSpPr>
          <p:cNvPr id="55" name="Google Shape;55;p63"/>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3"/>
          <p:cNvSpPr txBox="1"/>
          <p:nvPr>
            <p:ph idx="1" type="body"/>
          </p:nvPr>
        </p:nvSpPr>
        <p:spPr>
          <a:xfrm>
            <a:off x="406440" y="139716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63"/>
          <p:cNvSpPr txBox="1"/>
          <p:nvPr>
            <p:ph idx="2" type="body"/>
          </p:nvPr>
        </p:nvSpPr>
        <p:spPr>
          <a:xfrm>
            <a:off x="4253760" y="139716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8" name="Google Shape;58;p63"/>
          <p:cNvSpPr txBox="1"/>
          <p:nvPr>
            <p:ph idx="3" type="body"/>
          </p:nvPr>
        </p:nvSpPr>
        <p:spPr>
          <a:xfrm>
            <a:off x="8101080" y="139716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9" name="Google Shape;59;p63"/>
          <p:cNvSpPr txBox="1"/>
          <p:nvPr>
            <p:ph idx="4" type="body"/>
          </p:nvPr>
        </p:nvSpPr>
        <p:spPr>
          <a:xfrm>
            <a:off x="406440" y="386712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0" name="Google Shape;60;p63"/>
          <p:cNvSpPr txBox="1"/>
          <p:nvPr>
            <p:ph idx="5" type="body"/>
          </p:nvPr>
        </p:nvSpPr>
        <p:spPr>
          <a:xfrm>
            <a:off x="4253760" y="386712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63"/>
          <p:cNvSpPr txBox="1"/>
          <p:nvPr>
            <p:ph idx="6" type="body"/>
          </p:nvPr>
        </p:nvSpPr>
        <p:spPr>
          <a:xfrm>
            <a:off x="8101080" y="386712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9" name="Shape 69"/>
        <p:cNvGrpSpPr/>
        <p:nvPr/>
      </p:nvGrpSpPr>
      <p:grpSpPr>
        <a:xfrm>
          <a:off x="0" y="0"/>
          <a:ext cx="0" cy="0"/>
          <a:chOff x="0" y="0"/>
          <a:chExt cx="0" cy="0"/>
        </a:xfrm>
      </p:grpSpPr>
      <p:sp>
        <p:nvSpPr>
          <p:cNvPr id="70" name="Google Shape;70;p64"/>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4"/>
          <p:cNvSpPr txBox="1"/>
          <p:nvPr>
            <p:ph idx="1" type="subTitle"/>
          </p:nvPr>
        </p:nvSpPr>
        <p:spPr>
          <a:xfrm>
            <a:off x="406440" y="1397160"/>
            <a:ext cx="11378880" cy="47289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2" name="Shape 72"/>
        <p:cNvGrpSpPr/>
        <p:nvPr/>
      </p:nvGrpSpPr>
      <p:grpSpPr>
        <a:xfrm>
          <a:off x="0" y="0"/>
          <a:ext cx="0" cy="0"/>
          <a:chOff x="0" y="0"/>
          <a:chExt cx="0" cy="0"/>
        </a:xfrm>
      </p:grpSpPr>
      <p:sp>
        <p:nvSpPr>
          <p:cNvPr id="73" name="Google Shape;73;p65"/>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5"/>
          <p:cNvSpPr txBox="1"/>
          <p:nvPr>
            <p:ph idx="1" type="body"/>
          </p:nvPr>
        </p:nvSpPr>
        <p:spPr>
          <a:xfrm>
            <a:off x="406440" y="1397160"/>
            <a:ext cx="1137888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5" name="Shape 75"/>
        <p:cNvGrpSpPr/>
        <p:nvPr/>
      </p:nvGrpSpPr>
      <p:grpSpPr>
        <a:xfrm>
          <a:off x="0" y="0"/>
          <a:ext cx="0" cy="0"/>
          <a:chOff x="0" y="0"/>
          <a:chExt cx="0" cy="0"/>
        </a:xfrm>
      </p:grpSpPr>
      <p:sp>
        <p:nvSpPr>
          <p:cNvPr id="76" name="Google Shape;76;p66"/>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6"/>
          <p:cNvSpPr txBox="1"/>
          <p:nvPr>
            <p:ph idx="1" type="body"/>
          </p:nvPr>
        </p:nvSpPr>
        <p:spPr>
          <a:xfrm>
            <a:off x="406440" y="1397160"/>
            <a:ext cx="555264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8" name="Google Shape;78;p66"/>
          <p:cNvSpPr txBox="1"/>
          <p:nvPr>
            <p:ph idx="2" type="body"/>
          </p:nvPr>
        </p:nvSpPr>
        <p:spPr>
          <a:xfrm>
            <a:off x="6237000" y="1397160"/>
            <a:ext cx="555264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67"/>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1" name="Shape 81"/>
        <p:cNvGrpSpPr/>
        <p:nvPr/>
      </p:nvGrpSpPr>
      <p:grpSpPr>
        <a:xfrm>
          <a:off x="0" y="0"/>
          <a:ext cx="0" cy="0"/>
          <a:chOff x="0" y="0"/>
          <a:chExt cx="0" cy="0"/>
        </a:xfrm>
      </p:grpSpPr>
      <p:sp>
        <p:nvSpPr>
          <p:cNvPr id="82" name="Google Shape;82;p68"/>
          <p:cNvSpPr txBox="1"/>
          <p:nvPr>
            <p:ph idx="1" type="subTitle"/>
          </p:nvPr>
        </p:nvSpPr>
        <p:spPr>
          <a:xfrm>
            <a:off x="0" y="-25560"/>
            <a:ext cx="12191760" cy="52977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3" name="Shape 83"/>
        <p:cNvGrpSpPr/>
        <p:nvPr/>
      </p:nvGrpSpPr>
      <p:grpSpPr>
        <a:xfrm>
          <a:off x="0" y="0"/>
          <a:ext cx="0" cy="0"/>
          <a:chOff x="0" y="0"/>
          <a:chExt cx="0" cy="0"/>
        </a:xfrm>
      </p:grpSpPr>
      <p:sp>
        <p:nvSpPr>
          <p:cNvPr id="84" name="Google Shape;84;p69"/>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9"/>
          <p:cNvSpPr txBox="1"/>
          <p:nvPr>
            <p:ph idx="1" type="body"/>
          </p:nvPr>
        </p:nvSpPr>
        <p:spPr>
          <a:xfrm>
            <a:off x="40644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6" name="Google Shape;86;p69"/>
          <p:cNvSpPr txBox="1"/>
          <p:nvPr>
            <p:ph idx="2" type="body"/>
          </p:nvPr>
        </p:nvSpPr>
        <p:spPr>
          <a:xfrm>
            <a:off x="6237000" y="1397160"/>
            <a:ext cx="555264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7" name="Google Shape;87;p69"/>
          <p:cNvSpPr txBox="1"/>
          <p:nvPr>
            <p:ph idx="3" type="body"/>
          </p:nvPr>
        </p:nvSpPr>
        <p:spPr>
          <a:xfrm>
            <a:off x="406440" y="386712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8" name="Shape 88"/>
        <p:cNvGrpSpPr/>
        <p:nvPr/>
      </p:nvGrpSpPr>
      <p:grpSpPr>
        <a:xfrm>
          <a:off x="0" y="0"/>
          <a:ext cx="0" cy="0"/>
          <a:chOff x="0" y="0"/>
          <a:chExt cx="0" cy="0"/>
        </a:xfrm>
      </p:grpSpPr>
      <p:sp>
        <p:nvSpPr>
          <p:cNvPr id="89" name="Google Shape;89;p70"/>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70"/>
          <p:cNvSpPr txBox="1"/>
          <p:nvPr>
            <p:ph idx="1" type="body"/>
          </p:nvPr>
        </p:nvSpPr>
        <p:spPr>
          <a:xfrm>
            <a:off x="406440" y="1397160"/>
            <a:ext cx="555264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1" name="Google Shape;91;p70"/>
          <p:cNvSpPr txBox="1"/>
          <p:nvPr>
            <p:ph idx="2" type="body"/>
          </p:nvPr>
        </p:nvSpPr>
        <p:spPr>
          <a:xfrm>
            <a:off x="623700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2" name="Google Shape;92;p70"/>
          <p:cNvSpPr txBox="1"/>
          <p:nvPr>
            <p:ph idx="3" type="body"/>
          </p:nvPr>
        </p:nvSpPr>
        <p:spPr>
          <a:xfrm>
            <a:off x="6237000" y="386712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3" name="Shape 93"/>
        <p:cNvGrpSpPr/>
        <p:nvPr/>
      </p:nvGrpSpPr>
      <p:grpSpPr>
        <a:xfrm>
          <a:off x="0" y="0"/>
          <a:ext cx="0" cy="0"/>
          <a:chOff x="0" y="0"/>
          <a:chExt cx="0" cy="0"/>
        </a:xfrm>
      </p:grpSpPr>
      <p:sp>
        <p:nvSpPr>
          <p:cNvPr id="94" name="Google Shape;94;p71"/>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71"/>
          <p:cNvSpPr txBox="1"/>
          <p:nvPr>
            <p:ph idx="1" type="body"/>
          </p:nvPr>
        </p:nvSpPr>
        <p:spPr>
          <a:xfrm>
            <a:off x="40644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6" name="Google Shape;96;p71"/>
          <p:cNvSpPr txBox="1"/>
          <p:nvPr>
            <p:ph idx="2" type="body"/>
          </p:nvPr>
        </p:nvSpPr>
        <p:spPr>
          <a:xfrm>
            <a:off x="623700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7" name="Google Shape;97;p71"/>
          <p:cNvSpPr txBox="1"/>
          <p:nvPr>
            <p:ph idx="3" type="body"/>
          </p:nvPr>
        </p:nvSpPr>
        <p:spPr>
          <a:xfrm>
            <a:off x="406440" y="3867120"/>
            <a:ext cx="1137888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8" name="Shape 98"/>
        <p:cNvGrpSpPr/>
        <p:nvPr/>
      </p:nvGrpSpPr>
      <p:grpSpPr>
        <a:xfrm>
          <a:off x="0" y="0"/>
          <a:ext cx="0" cy="0"/>
          <a:chOff x="0" y="0"/>
          <a:chExt cx="0" cy="0"/>
        </a:xfrm>
      </p:grpSpPr>
      <p:sp>
        <p:nvSpPr>
          <p:cNvPr id="99" name="Google Shape;99;p72"/>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72"/>
          <p:cNvSpPr txBox="1"/>
          <p:nvPr>
            <p:ph idx="1" type="body"/>
          </p:nvPr>
        </p:nvSpPr>
        <p:spPr>
          <a:xfrm>
            <a:off x="406440" y="1397160"/>
            <a:ext cx="1137888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1" name="Google Shape;101;p72"/>
          <p:cNvSpPr txBox="1"/>
          <p:nvPr>
            <p:ph idx="2" type="body"/>
          </p:nvPr>
        </p:nvSpPr>
        <p:spPr>
          <a:xfrm>
            <a:off x="406440" y="3867120"/>
            <a:ext cx="1137888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2" name="Shape 102"/>
        <p:cNvGrpSpPr/>
        <p:nvPr/>
      </p:nvGrpSpPr>
      <p:grpSpPr>
        <a:xfrm>
          <a:off x="0" y="0"/>
          <a:ext cx="0" cy="0"/>
          <a:chOff x="0" y="0"/>
          <a:chExt cx="0" cy="0"/>
        </a:xfrm>
      </p:grpSpPr>
      <p:sp>
        <p:nvSpPr>
          <p:cNvPr id="103" name="Google Shape;103;p73"/>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73"/>
          <p:cNvSpPr txBox="1"/>
          <p:nvPr>
            <p:ph idx="1" type="body"/>
          </p:nvPr>
        </p:nvSpPr>
        <p:spPr>
          <a:xfrm>
            <a:off x="40644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5" name="Google Shape;105;p73"/>
          <p:cNvSpPr txBox="1"/>
          <p:nvPr>
            <p:ph idx="2" type="body"/>
          </p:nvPr>
        </p:nvSpPr>
        <p:spPr>
          <a:xfrm>
            <a:off x="623700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6" name="Google Shape;106;p73"/>
          <p:cNvSpPr txBox="1"/>
          <p:nvPr>
            <p:ph idx="3" type="body"/>
          </p:nvPr>
        </p:nvSpPr>
        <p:spPr>
          <a:xfrm>
            <a:off x="406440" y="386712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7" name="Google Shape;107;p73"/>
          <p:cNvSpPr txBox="1"/>
          <p:nvPr>
            <p:ph idx="4" type="body"/>
          </p:nvPr>
        </p:nvSpPr>
        <p:spPr>
          <a:xfrm>
            <a:off x="6237000" y="386712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8" name="Shape 108"/>
        <p:cNvGrpSpPr/>
        <p:nvPr/>
      </p:nvGrpSpPr>
      <p:grpSpPr>
        <a:xfrm>
          <a:off x="0" y="0"/>
          <a:ext cx="0" cy="0"/>
          <a:chOff x="0" y="0"/>
          <a:chExt cx="0" cy="0"/>
        </a:xfrm>
      </p:grpSpPr>
      <p:sp>
        <p:nvSpPr>
          <p:cNvPr id="109" name="Google Shape;109;p74"/>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74"/>
          <p:cNvSpPr txBox="1"/>
          <p:nvPr>
            <p:ph idx="1" type="body"/>
          </p:nvPr>
        </p:nvSpPr>
        <p:spPr>
          <a:xfrm>
            <a:off x="406440" y="139716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74"/>
          <p:cNvSpPr txBox="1"/>
          <p:nvPr>
            <p:ph idx="2" type="body"/>
          </p:nvPr>
        </p:nvSpPr>
        <p:spPr>
          <a:xfrm>
            <a:off x="4253760" y="139716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74"/>
          <p:cNvSpPr txBox="1"/>
          <p:nvPr>
            <p:ph idx="3" type="body"/>
          </p:nvPr>
        </p:nvSpPr>
        <p:spPr>
          <a:xfrm>
            <a:off x="8101080" y="139716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3" name="Google Shape;113;p74"/>
          <p:cNvSpPr txBox="1"/>
          <p:nvPr>
            <p:ph idx="4" type="body"/>
          </p:nvPr>
        </p:nvSpPr>
        <p:spPr>
          <a:xfrm>
            <a:off x="406440" y="386712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4" name="Google Shape;114;p74"/>
          <p:cNvSpPr txBox="1"/>
          <p:nvPr>
            <p:ph idx="5" type="body"/>
          </p:nvPr>
        </p:nvSpPr>
        <p:spPr>
          <a:xfrm>
            <a:off x="4253760" y="386712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5" name="Google Shape;115;p74"/>
          <p:cNvSpPr txBox="1"/>
          <p:nvPr>
            <p:ph idx="6" type="body"/>
          </p:nvPr>
        </p:nvSpPr>
        <p:spPr>
          <a:xfrm>
            <a:off x="8101080" y="3867120"/>
            <a:ext cx="366372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 name="Shape 18"/>
        <p:cNvGrpSpPr/>
        <p:nvPr/>
      </p:nvGrpSpPr>
      <p:grpSpPr>
        <a:xfrm>
          <a:off x="0" y="0"/>
          <a:ext cx="0" cy="0"/>
          <a:chOff x="0" y="0"/>
          <a:chExt cx="0" cy="0"/>
        </a:xfrm>
      </p:grpSpPr>
      <p:sp>
        <p:nvSpPr>
          <p:cNvPr id="19" name="Google Shape;19;p54"/>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4"/>
          <p:cNvSpPr txBox="1"/>
          <p:nvPr>
            <p:ph idx="1" type="body"/>
          </p:nvPr>
        </p:nvSpPr>
        <p:spPr>
          <a:xfrm>
            <a:off x="406440" y="1397160"/>
            <a:ext cx="1137888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1" name="Shape 21"/>
        <p:cNvGrpSpPr/>
        <p:nvPr/>
      </p:nvGrpSpPr>
      <p:grpSpPr>
        <a:xfrm>
          <a:off x="0" y="0"/>
          <a:ext cx="0" cy="0"/>
          <a:chOff x="0" y="0"/>
          <a:chExt cx="0" cy="0"/>
        </a:xfrm>
      </p:grpSpPr>
      <p:sp>
        <p:nvSpPr>
          <p:cNvPr id="22" name="Google Shape;22;p55"/>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5"/>
          <p:cNvSpPr txBox="1"/>
          <p:nvPr>
            <p:ph idx="1" type="body"/>
          </p:nvPr>
        </p:nvSpPr>
        <p:spPr>
          <a:xfrm>
            <a:off x="406440" y="1397160"/>
            <a:ext cx="555264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 name="Google Shape;24;p55"/>
          <p:cNvSpPr txBox="1"/>
          <p:nvPr>
            <p:ph idx="2" type="body"/>
          </p:nvPr>
        </p:nvSpPr>
        <p:spPr>
          <a:xfrm>
            <a:off x="6237000" y="1397160"/>
            <a:ext cx="555264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6"/>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7" name="Shape 27"/>
        <p:cNvGrpSpPr/>
        <p:nvPr/>
      </p:nvGrpSpPr>
      <p:grpSpPr>
        <a:xfrm>
          <a:off x="0" y="0"/>
          <a:ext cx="0" cy="0"/>
          <a:chOff x="0" y="0"/>
          <a:chExt cx="0" cy="0"/>
        </a:xfrm>
      </p:grpSpPr>
      <p:sp>
        <p:nvSpPr>
          <p:cNvPr id="28" name="Google Shape;28;p57"/>
          <p:cNvSpPr txBox="1"/>
          <p:nvPr>
            <p:ph idx="1" type="subTitle"/>
          </p:nvPr>
        </p:nvSpPr>
        <p:spPr>
          <a:xfrm>
            <a:off x="0" y="-25560"/>
            <a:ext cx="12191760" cy="52977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9" name="Shape 29"/>
        <p:cNvGrpSpPr/>
        <p:nvPr/>
      </p:nvGrpSpPr>
      <p:grpSpPr>
        <a:xfrm>
          <a:off x="0" y="0"/>
          <a:ext cx="0" cy="0"/>
          <a:chOff x="0" y="0"/>
          <a:chExt cx="0" cy="0"/>
        </a:xfrm>
      </p:grpSpPr>
      <p:sp>
        <p:nvSpPr>
          <p:cNvPr id="30" name="Google Shape;30;p58"/>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8"/>
          <p:cNvSpPr txBox="1"/>
          <p:nvPr>
            <p:ph idx="1" type="body"/>
          </p:nvPr>
        </p:nvSpPr>
        <p:spPr>
          <a:xfrm>
            <a:off x="40644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 name="Google Shape;32;p58"/>
          <p:cNvSpPr txBox="1"/>
          <p:nvPr>
            <p:ph idx="2" type="body"/>
          </p:nvPr>
        </p:nvSpPr>
        <p:spPr>
          <a:xfrm>
            <a:off x="6237000" y="1397160"/>
            <a:ext cx="555264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 name="Google Shape;33;p58"/>
          <p:cNvSpPr txBox="1"/>
          <p:nvPr>
            <p:ph idx="3" type="body"/>
          </p:nvPr>
        </p:nvSpPr>
        <p:spPr>
          <a:xfrm>
            <a:off x="406440" y="386712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4" name="Shape 34"/>
        <p:cNvGrpSpPr/>
        <p:nvPr/>
      </p:nvGrpSpPr>
      <p:grpSpPr>
        <a:xfrm>
          <a:off x="0" y="0"/>
          <a:ext cx="0" cy="0"/>
          <a:chOff x="0" y="0"/>
          <a:chExt cx="0" cy="0"/>
        </a:xfrm>
      </p:grpSpPr>
      <p:sp>
        <p:nvSpPr>
          <p:cNvPr id="35" name="Google Shape;35;p59"/>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9"/>
          <p:cNvSpPr txBox="1"/>
          <p:nvPr>
            <p:ph idx="1" type="body"/>
          </p:nvPr>
        </p:nvSpPr>
        <p:spPr>
          <a:xfrm>
            <a:off x="406440" y="1397160"/>
            <a:ext cx="5552640" cy="47289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 name="Google Shape;37;p59"/>
          <p:cNvSpPr txBox="1"/>
          <p:nvPr>
            <p:ph idx="2" type="body"/>
          </p:nvPr>
        </p:nvSpPr>
        <p:spPr>
          <a:xfrm>
            <a:off x="623700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59"/>
          <p:cNvSpPr txBox="1"/>
          <p:nvPr>
            <p:ph idx="3" type="body"/>
          </p:nvPr>
        </p:nvSpPr>
        <p:spPr>
          <a:xfrm>
            <a:off x="6237000" y="386712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9" name="Shape 39"/>
        <p:cNvGrpSpPr/>
        <p:nvPr/>
      </p:nvGrpSpPr>
      <p:grpSpPr>
        <a:xfrm>
          <a:off x="0" y="0"/>
          <a:ext cx="0" cy="0"/>
          <a:chOff x="0" y="0"/>
          <a:chExt cx="0" cy="0"/>
        </a:xfrm>
      </p:grpSpPr>
      <p:sp>
        <p:nvSpPr>
          <p:cNvPr id="40" name="Google Shape;40;p60"/>
          <p:cNvSpPr txBox="1"/>
          <p:nvPr>
            <p:ph type="title"/>
          </p:nvPr>
        </p:nvSpPr>
        <p:spPr>
          <a:xfrm>
            <a:off x="0" y="-25560"/>
            <a:ext cx="1219176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0"/>
          <p:cNvSpPr txBox="1"/>
          <p:nvPr>
            <p:ph idx="1" type="body"/>
          </p:nvPr>
        </p:nvSpPr>
        <p:spPr>
          <a:xfrm>
            <a:off x="40644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60"/>
          <p:cNvSpPr txBox="1"/>
          <p:nvPr>
            <p:ph idx="2" type="body"/>
          </p:nvPr>
        </p:nvSpPr>
        <p:spPr>
          <a:xfrm>
            <a:off x="6237000" y="1397160"/>
            <a:ext cx="555264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60"/>
          <p:cNvSpPr txBox="1"/>
          <p:nvPr>
            <p:ph idx="3" type="body"/>
          </p:nvPr>
        </p:nvSpPr>
        <p:spPr>
          <a:xfrm>
            <a:off x="406440" y="3867120"/>
            <a:ext cx="11378880" cy="2255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0" y="1044720"/>
            <a:ext cx="12191760" cy="146952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9"/>
          <p:cNvSpPr txBox="1"/>
          <p:nvPr>
            <p:ph idx="10" type="dt"/>
          </p:nvPr>
        </p:nvSpPr>
        <p:spPr>
          <a:xfrm>
            <a:off x="457200" y="6245280"/>
            <a:ext cx="2133360" cy="47592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49"/>
          <p:cNvSpPr txBox="1"/>
          <p:nvPr>
            <p:ph idx="11" type="ftr"/>
          </p:nvPr>
        </p:nvSpPr>
        <p:spPr>
          <a:xfrm>
            <a:off x="3124080" y="6245280"/>
            <a:ext cx="2895120" cy="47592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49"/>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 name="Shape 62"/>
        <p:cNvGrpSpPr/>
        <p:nvPr/>
      </p:nvGrpSpPr>
      <p:grpSpPr>
        <a:xfrm>
          <a:off x="0" y="0"/>
          <a:ext cx="0" cy="0"/>
          <a:chOff x="0" y="0"/>
          <a:chExt cx="0" cy="0"/>
        </a:xfrm>
      </p:grpSpPr>
      <p:sp>
        <p:nvSpPr>
          <p:cNvPr id="63" name="Google Shape;63;p51"/>
          <p:cNvSpPr/>
          <p:nvPr/>
        </p:nvSpPr>
        <p:spPr>
          <a:xfrm>
            <a:off x="0" y="1031400"/>
            <a:ext cx="12191760" cy="60480"/>
          </a:xfrm>
          <a:prstGeom prst="rect">
            <a:avLst/>
          </a:prstGeom>
          <a:gradFill>
            <a:gsLst>
              <a:gs pos="0">
                <a:srgbClr val="0000CC"/>
              </a:gs>
              <a:gs pos="100000">
                <a:srgbClr val="000000"/>
              </a:gs>
            </a:gsLst>
            <a:lin ang="0" scaled="0"/>
          </a:gra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1"/>
          <p:cNvSpPr txBox="1"/>
          <p:nvPr>
            <p:ph type="title"/>
          </p:nvPr>
        </p:nvSpPr>
        <p:spPr>
          <a:xfrm>
            <a:off x="0" y="-25560"/>
            <a:ext cx="12191760" cy="11426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p51"/>
          <p:cNvSpPr txBox="1"/>
          <p:nvPr>
            <p:ph idx="1" type="body"/>
          </p:nvPr>
        </p:nvSpPr>
        <p:spPr>
          <a:xfrm>
            <a:off x="406440" y="1397160"/>
            <a:ext cx="11378880" cy="47289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6" name="Google Shape;66;p51"/>
          <p:cNvSpPr txBox="1"/>
          <p:nvPr>
            <p:ph idx="10" type="dt"/>
          </p:nvPr>
        </p:nvSpPr>
        <p:spPr>
          <a:xfrm>
            <a:off x="457200" y="6245280"/>
            <a:ext cx="2133360" cy="47592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7" name="Google Shape;67;p51"/>
          <p:cNvSpPr txBox="1"/>
          <p:nvPr>
            <p:ph idx="11" type="ftr"/>
          </p:nvPr>
        </p:nvSpPr>
        <p:spPr>
          <a:xfrm>
            <a:off x="3124080" y="6245280"/>
            <a:ext cx="2895120" cy="47592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45.png"/><Relationship Id="rId6"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image" Target="../media/image39.png"/><Relationship Id="rId5"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65.png"/><Relationship Id="rId5" Type="http://schemas.openxmlformats.org/officeDocument/2006/relationships/image" Target="../media/image48.png"/><Relationship Id="rId6" Type="http://schemas.openxmlformats.org/officeDocument/2006/relationships/image" Target="../media/image43.png"/><Relationship Id="rId7"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51.png"/><Relationship Id="rId6" Type="http://schemas.openxmlformats.org/officeDocument/2006/relationships/image" Target="../media/image39.png"/><Relationship Id="rId7"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9.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9.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2.png"/><Relationship Id="rId4" Type="http://schemas.openxmlformats.org/officeDocument/2006/relationships/image" Target="../media/image77.png"/><Relationship Id="rId5"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5.png"/><Relationship Id="rId4" Type="http://schemas.openxmlformats.org/officeDocument/2006/relationships/image" Target="../media/image83.png"/><Relationship Id="rId5" Type="http://schemas.openxmlformats.org/officeDocument/2006/relationships/image" Target="../media/image66.png"/><Relationship Id="rId6" Type="http://schemas.openxmlformats.org/officeDocument/2006/relationships/image" Target="../media/image73.png"/><Relationship Id="rId7" Type="http://schemas.openxmlformats.org/officeDocument/2006/relationships/image" Target="../media/image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23.png"/><Relationship Id="rId8"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9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0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98.png"/></Relationships>
</file>

<file path=ppt/slides/_rels/slide43.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image" Target="../media/image66.png"/><Relationship Id="rId13" Type="http://schemas.openxmlformats.org/officeDocument/2006/relationships/image" Target="../media/image116.png"/><Relationship Id="rId12"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9.png"/><Relationship Id="rId4" Type="http://schemas.openxmlformats.org/officeDocument/2006/relationships/image" Target="../media/image53.png"/><Relationship Id="rId9" Type="http://schemas.openxmlformats.org/officeDocument/2006/relationships/image" Target="../media/image73.png"/><Relationship Id="rId15" Type="http://schemas.openxmlformats.org/officeDocument/2006/relationships/image" Target="../media/image108.png"/><Relationship Id="rId14" Type="http://schemas.openxmlformats.org/officeDocument/2006/relationships/image" Target="../media/image124.png"/><Relationship Id="rId5" Type="http://schemas.openxmlformats.org/officeDocument/2006/relationships/image" Target="../media/image58.png"/><Relationship Id="rId6" Type="http://schemas.openxmlformats.org/officeDocument/2006/relationships/image" Target="../media/image54.png"/><Relationship Id="rId7" Type="http://schemas.openxmlformats.org/officeDocument/2006/relationships/image" Target="../media/image97.png"/><Relationship Id="rId8"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1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130.png"/><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113.png"/></Relationships>
</file>

<file path=ppt/slides/_rels/slide49.xml.rels><?xml version="1.0" encoding="UTF-8" standalone="yes"?><Relationships xmlns="http://schemas.openxmlformats.org/package/2006/relationships"><Relationship Id="rId10" Type="http://schemas.openxmlformats.org/officeDocument/2006/relationships/image" Target="../media/image132.png"/><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07.png"/><Relationship Id="rId4" Type="http://schemas.openxmlformats.org/officeDocument/2006/relationships/image" Target="../media/image110.png"/><Relationship Id="rId9" Type="http://schemas.openxmlformats.org/officeDocument/2006/relationships/image" Target="../media/image117.png"/><Relationship Id="rId5" Type="http://schemas.openxmlformats.org/officeDocument/2006/relationships/image" Target="../media/image143.png"/><Relationship Id="rId6" Type="http://schemas.openxmlformats.org/officeDocument/2006/relationships/image" Target="../media/image112.png"/><Relationship Id="rId7" Type="http://schemas.openxmlformats.org/officeDocument/2006/relationships/image" Target="../media/image118.png"/><Relationship Id="rId8" Type="http://schemas.openxmlformats.org/officeDocument/2006/relationships/image" Target="../media/image1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23.png"/><Relationship Id="rId8"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134.png"/><Relationship Id="rId4" Type="http://schemas.openxmlformats.org/officeDocument/2006/relationships/image" Target="../media/image119.png"/><Relationship Id="rId5" Type="http://schemas.openxmlformats.org/officeDocument/2006/relationships/image" Target="../media/image1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133.png"/><Relationship Id="rId4" Type="http://schemas.openxmlformats.org/officeDocument/2006/relationships/image" Target="../media/image131.png"/><Relationship Id="rId5" Type="http://schemas.openxmlformats.org/officeDocument/2006/relationships/image" Target="../media/image1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1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130.png"/><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1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137.png"/><Relationship Id="rId4" Type="http://schemas.openxmlformats.org/officeDocument/2006/relationships/image" Target="../media/image1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image" Target="../media/image138.png"/><Relationship Id="rId4" Type="http://schemas.openxmlformats.org/officeDocument/2006/relationships/image" Target="../media/image1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148.png"/><Relationship Id="rId4" Type="http://schemas.openxmlformats.org/officeDocument/2006/relationships/image" Target="../media/image136.png"/><Relationship Id="rId5" Type="http://schemas.openxmlformats.org/officeDocument/2006/relationships/image" Target="../media/image1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142.png"/><Relationship Id="rId4" Type="http://schemas.openxmlformats.org/officeDocument/2006/relationships/image" Target="../media/image1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14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1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144.png"/><Relationship Id="rId4" Type="http://schemas.openxmlformats.org/officeDocument/2006/relationships/image" Target="../media/image1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2.jp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
          <p:cNvPicPr preferRelativeResize="0"/>
          <p:nvPr/>
        </p:nvPicPr>
        <p:blipFill rotWithShape="1">
          <a:blip r:embed="rId3">
            <a:alphaModFix/>
          </a:blip>
          <a:srcRect b="0" l="0" r="0" t="0"/>
          <a:stretch/>
        </p:blipFill>
        <p:spPr>
          <a:xfrm>
            <a:off x="2362320" y="1544400"/>
            <a:ext cx="7509960" cy="4017600"/>
          </a:xfrm>
          <a:prstGeom prst="rect">
            <a:avLst/>
          </a:prstGeom>
          <a:noFill/>
          <a:ln>
            <a:noFill/>
          </a:ln>
        </p:spPr>
      </p:pic>
      <p:sp>
        <p:nvSpPr>
          <p:cNvPr id="122" name="Google Shape;122;p1"/>
          <p:cNvSpPr txBox="1"/>
          <p:nvPr/>
        </p:nvSpPr>
        <p:spPr>
          <a:xfrm>
            <a:off x="0" y="533520"/>
            <a:ext cx="12191760" cy="15235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Calibri"/>
                <a:ea typeface="Calibri"/>
                <a:cs typeface="Calibri"/>
                <a:sym typeface="Calibri"/>
              </a:rPr>
              <a:t>Markov Decision Processes</a:t>
            </a:r>
            <a:endParaRPr b="0" i="0" sz="3600" u="none" cap="none" strike="noStrike">
              <a:solidFill>
                <a:srgbClr val="000000"/>
              </a:solidFill>
              <a:latin typeface="Arial"/>
              <a:ea typeface="Arial"/>
              <a:cs typeface="Arial"/>
              <a:sym typeface="Arial"/>
            </a:endParaRPr>
          </a:p>
        </p:txBody>
      </p:sp>
      <p:sp>
        <p:nvSpPr>
          <p:cNvPr id="123" name="Google Shape;123;p1"/>
          <p:cNvSpPr/>
          <p:nvPr/>
        </p:nvSpPr>
        <p:spPr>
          <a:xfrm>
            <a:off x="1523880" y="6248520"/>
            <a:ext cx="5866920" cy="36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0" y="6477120"/>
            <a:ext cx="12191760" cy="281880"/>
          </a:xfrm>
          <a:prstGeom prst="rect">
            <a:avLst/>
          </a:prstGeom>
          <a:noFill/>
          <a:ln>
            <a:noFill/>
          </a:ln>
        </p:spPr>
        <p:txBody>
          <a:bodyPr anchorCtr="0" anchor="t" bIns="34200" lIns="68400" spcFirstLastPara="1" rIns="68400" wrap="square" tIns="342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[These slides were created by Dan Klein and Pieter Abbeel for CS188 Intro to AI at UC Berkeley.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Example: Racing</a:t>
            </a:r>
            <a:endParaRPr b="0" i="0" sz="4400" u="none" cap="none" strike="noStrike">
              <a:solidFill>
                <a:srgbClr val="000000"/>
              </a:solidFill>
              <a:latin typeface="Arial"/>
              <a:ea typeface="Arial"/>
              <a:cs typeface="Arial"/>
              <a:sym typeface="Arial"/>
            </a:endParaRPr>
          </a:p>
        </p:txBody>
      </p:sp>
      <p:pic>
        <p:nvPicPr>
          <p:cNvPr id="216" name="Google Shape;216;p10"/>
          <p:cNvPicPr preferRelativeResize="0"/>
          <p:nvPr/>
        </p:nvPicPr>
        <p:blipFill rotWithShape="1">
          <a:blip r:embed="rId3">
            <a:alphaModFix/>
          </a:blip>
          <a:srcRect b="0" l="0" r="0" t="0"/>
          <a:stretch/>
        </p:blipFill>
        <p:spPr>
          <a:xfrm>
            <a:off x="1386720" y="1353240"/>
            <a:ext cx="9418320" cy="504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1"/>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Example: Racing</a:t>
            </a:r>
            <a:endParaRPr b="0" i="0" sz="4400" u="none" cap="none" strike="noStrike">
              <a:solidFill>
                <a:srgbClr val="000000"/>
              </a:solidFill>
              <a:latin typeface="Arial"/>
              <a:ea typeface="Arial"/>
              <a:cs typeface="Arial"/>
              <a:sym typeface="Arial"/>
            </a:endParaRPr>
          </a:p>
        </p:txBody>
      </p:sp>
      <p:sp>
        <p:nvSpPr>
          <p:cNvPr id="222" name="Google Shape;222;p11"/>
          <p:cNvSpPr txBox="1"/>
          <p:nvPr/>
        </p:nvSpPr>
        <p:spPr>
          <a:xfrm>
            <a:off x="228600" y="1295280"/>
            <a:ext cx="11378880" cy="47289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A robot car wants to travel far, quickly</a:t>
            </a:r>
            <a:endParaRPr b="0" i="0" sz="2000" u="none" cap="none" strike="noStrike">
              <a:solidFill>
                <a:srgbClr val="333399"/>
              </a:solidFill>
              <a:latin typeface="Calibri"/>
              <a:ea typeface="Calibri"/>
              <a:cs typeface="Calibri"/>
              <a:sym typeface="Calibri"/>
            </a:endParaRPr>
          </a:p>
          <a:p>
            <a:pPr indent="-342360" lvl="0" marL="342720" marR="0" rtl="0" algn="l">
              <a:lnSpc>
                <a:spcPct val="100000"/>
              </a:lnSpc>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Three states: </a:t>
            </a:r>
            <a:r>
              <a:rPr b="0" i="0" lang="en-US" sz="2000" u="none" cap="none" strike="noStrike">
                <a:solidFill>
                  <a:srgbClr val="00B0F0"/>
                </a:solidFill>
                <a:latin typeface="Calibri"/>
                <a:ea typeface="Calibri"/>
                <a:cs typeface="Calibri"/>
                <a:sym typeface="Calibri"/>
              </a:rPr>
              <a:t>Cool</a:t>
            </a:r>
            <a:r>
              <a:rPr b="0" i="0" lang="en-US" sz="2000" u="none" cap="none" strike="noStrike">
                <a:solidFill>
                  <a:srgbClr val="000000"/>
                </a:solidFill>
                <a:latin typeface="Calibri"/>
                <a:ea typeface="Calibri"/>
                <a:cs typeface="Calibri"/>
                <a:sym typeface="Calibri"/>
              </a:rPr>
              <a:t>, </a:t>
            </a:r>
            <a:r>
              <a:rPr b="0" i="0" lang="en-US" sz="2000" u="none" cap="none" strike="noStrike">
                <a:solidFill>
                  <a:srgbClr val="7F2727"/>
                </a:solidFill>
                <a:latin typeface="Calibri"/>
                <a:ea typeface="Calibri"/>
                <a:cs typeface="Calibri"/>
                <a:sym typeface="Calibri"/>
              </a:rPr>
              <a:t>Warm</a:t>
            </a:r>
            <a:r>
              <a:rPr b="0" i="0" lang="en-US" sz="2000" u="none" cap="none" strike="noStrike">
                <a:solidFill>
                  <a:srgbClr val="000000"/>
                </a:solidFill>
                <a:latin typeface="Calibri"/>
                <a:ea typeface="Calibri"/>
                <a:cs typeface="Calibri"/>
                <a:sym typeface="Calibri"/>
              </a:rPr>
              <a:t>, Overheated</a:t>
            </a:r>
            <a:endParaRPr b="0" i="0" sz="2000" u="none" cap="none" strike="noStrike">
              <a:solidFill>
                <a:srgbClr val="333399"/>
              </a:solidFill>
              <a:latin typeface="Calibri"/>
              <a:ea typeface="Calibri"/>
              <a:cs typeface="Calibri"/>
              <a:sym typeface="Calibri"/>
            </a:endParaRPr>
          </a:p>
          <a:p>
            <a:pPr indent="-342360" lvl="0" marL="342720" marR="0" rtl="0" algn="l">
              <a:lnSpc>
                <a:spcPct val="100000"/>
              </a:lnSpc>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Two actions: </a:t>
            </a:r>
            <a:r>
              <a:rPr b="0" i="1" lang="en-US" sz="2000" u="none" cap="none" strike="noStrike">
                <a:solidFill>
                  <a:srgbClr val="333399"/>
                </a:solidFill>
                <a:latin typeface="Calibri"/>
                <a:ea typeface="Calibri"/>
                <a:cs typeface="Calibri"/>
                <a:sym typeface="Calibri"/>
              </a:rPr>
              <a:t>Slow</a:t>
            </a:r>
            <a:r>
              <a:rPr b="0" i="0" lang="en-US" sz="2000" u="none" cap="none" strike="noStrike">
                <a:solidFill>
                  <a:srgbClr val="000000"/>
                </a:solidFill>
                <a:latin typeface="Calibri"/>
                <a:ea typeface="Calibri"/>
                <a:cs typeface="Calibri"/>
                <a:sym typeface="Calibri"/>
              </a:rPr>
              <a:t>, </a:t>
            </a:r>
            <a:r>
              <a:rPr b="0" i="1" lang="en-US" sz="2000" u="none" cap="none" strike="noStrike">
                <a:solidFill>
                  <a:srgbClr val="C00000"/>
                </a:solidFill>
                <a:latin typeface="Calibri"/>
                <a:ea typeface="Calibri"/>
                <a:cs typeface="Calibri"/>
                <a:sym typeface="Calibri"/>
              </a:rPr>
              <a:t>Fast</a:t>
            </a:r>
            <a:endParaRPr b="0" i="0" sz="2000" u="none" cap="none" strike="noStrike">
              <a:solidFill>
                <a:srgbClr val="333399"/>
              </a:solidFill>
              <a:latin typeface="Calibri"/>
              <a:ea typeface="Calibri"/>
              <a:cs typeface="Calibri"/>
              <a:sym typeface="Calibri"/>
            </a:endParaRPr>
          </a:p>
          <a:p>
            <a:pPr indent="-342360" lvl="0" marL="342720" marR="0" rtl="0" algn="l">
              <a:lnSpc>
                <a:spcPct val="100000"/>
              </a:lnSpc>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Going faster gets double reward</a:t>
            </a:r>
            <a:endParaRPr b="0" i="0" sz="2000" u="none" cap="none" strike="noStrike">
              <a:solidFill>
                <a:srgbClr val="333399"/>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2000"/>
              <a:buFont typeface="Arial"/>
              <a:buNone/>
            </a:pPr>
            <a:r>
              <a:t/>
            </a:r>
            <a:endParaRPr b="0" i="0" sz="2000" u="none" cap="none" strike="noStrike">
              <a:solidFill>
                <a:srgbClr val="333399"/>
              </a:solidFill>
              <a:latin typeface="Calibri"/>
              <a:ea typeface="Calibri"/>
              <a:cs typeface="Calibri"/>
              <a:sym typeface="Calibri"/>
            </a:endParaRPr>
          </a:p>
        </p:txBody>
      </p:sp>
      <p:grpSp>
        <p:nvGrpSpPr>
          <p:cNvPr id="223" name="Google Shape;223;p11"/>
          <p:cNvGrpSpPr/>
          <p:nvPr/>
        </p:nvGrpSpPr>
        <p:grpSpPr>
          <a:xfrm>
            <a:off x="838080" y="2286000"/>
            <a:ext cx="11044440" cy="3957840"/>
            <a:chOff x="838080" y="2286000"/>
            <a:chExt cx="11044440" cy="3957840"/>
          </a:xfrm>
        </p:grpSpPr>
        <p:pic>
          <p:nvPicPr>
            <p:cNvPr id="224" name="Google Shape;224;p11"/>
            <p:cNvPicPr preferRelativeResize="0"/>
            <p:nvPr/>
          </p:nvPicPr>
          <p:blipFill rotWithShape="1">
            <a:blip r:embed="rId3">
              <a:alphaModFix/>
            </a:blip>
            <a:srcRect b="0" l="0" r="0" t="0"/>
            <a:stretch/>
          </p:blipFill>
          <p:spPr>
            <a:xfrm>
              <a:off x="1983600" y="3950640"/>
              <a:ext cx="2433240" cy="1599840"/>
            </a:xfrm>
            <a:prstGeom prst="rect">
              <a:avLst/>
            </a:prstGeom>
            <a:noFill/>
            <a:ln>
              <a:noFill/>
            </a:ln>
          </p:spPr>
        </p:pic>
        <p:pic>
          <p:nvPicPr>
            <p:cNvPr id="225" name="Google Shape;225;p11"/>
            <p:cNvPicPr preferRelativeResize="0"/>
            <p:nvPr/>
          </p:nvPicPr>
          <p:blipFill rotWithShape="1">
            <a:blip r:embed="rId4">
              <a:alphaModFix/>
            </a:blip>
            <a:srcRect b="0" l="0" r="0" t="0"/>
            <a:stretch/>
          </p:blipFill>
          <p:spPr>
            <a:xfrm>
              <a:off x="5946840" y="2731680"/>
              <a:ext cx="2660040" cy="1676160"/>
            </a:xfrm>
            <a:prstGeom prst="rect">
              <a:avLst/>
            </a:prstGeom>
            <a:noFill/>
            <a:ln>
              <a:noFill/>
            </a:ln>
          </p:spPr>
        </p:pic>
        <p:pic>
          <p:nvPicPr>
            <p:cNvPr id="226" name="Google Shape;226;p11"/>
            <p:cNvPicPr preferRelativeResize="0"/>
            <p:nvPr/>
          </p:nvPicPr>
          <p:blipFill rotWithShape="1">
            <a:blip r:embed="rId5">
              <a:alphaModFix/>
            </a:blip>
            <a:srcRect b="0" l="0" r="0" t="0"/>
            <a:stretch/>
          </p:blipFill>
          <p:spPr>
            <a:xfrm>
              <a:off x="9300600" y="3798360"/>
              <a:ext cx="2581920" cy="1828440"/>
            </a:xfrm>
            <a:prstGeom prst="rect">
              <a:avLst/>
            </a:prstGeom>
            <a:noFill/>
            <a:ln>
              <a:noFill/>
            </a:ln>
          </p:spPr>
        </p:pic>
        <p:sp>
          <p:nvSpPr>
            <p:cNvPr id="227" name="Google Shape;227;p11"/>
            <p:cNvSpPr/>
            <p:nvPr/>
          </p:nvSpPr>
          <p:spPr>
            <a:xfrm>
              <a:off x="2057400" y="5341320"/>
              <a:ext cx="2285640" cy="395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B0F0"/>
                  </a:solidFill>
                  <a:latin typeface="Calibri"/>
                  <a:ea typeface="Calibri"/>
                  <a:cs typeface="Calibri"/>
                  <a:sym typeface="Calibri"/>
                </a:rPr>
                <a:t>Cool</a:t>
              </a:r>
              <a:endParaRPr b="0" i="0" sz="2000" u="none" cap="none" strike="noStrike">
                <a:solidFill>
                  <a:srgbClr val="000000"/>
                </a:solidFill>
                <a:latin typeface="Arial"/>
                <a:ea typeface="Arial"/>
                <a:cs typeface="Arial"/>
                <a:sym typeface="Arial"/>
              </a:endParaRPr>
            </a:p>
          </p:txBody>
        </p:sp>
        <p:sp>
          <p:nvSpPr>
            <p:cNvPr id="228" name="Google Shape;228;p11"/>
            <p:cNvSpPr/>
            <p:nvPr/>
          </p:nvSpPr>
          <p:spPr>
            <a:xfrm>
              <a:off x="5943600" y="4160160"/>
              <a:ext cx="2285640" cy="395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7F2727"/>
                  </a:solidFill>
                  <a:latin typeface="Calibri"/>
                  <a:ea typeface="Calibri"/>
                  <a:cs typeface="Calibri"/>
                  <a:sym typeface="Calibri"/>
                </a:rPr>
                <a:t>Warm</a:t>
              </a:r>
              <a:endParaRPr b="0" i="0" sz="2000" u="none" cap="none" strike="noStrike">
                <a:solidFill>
                  <a:srgbClr val="000000"/>
                </a:solidFill>
                <a:latin typeface="Arial"/>
                <a:ea typeface="Arial"/>
                <a:cs typeface="Arial"/>
                <a:sym typeface="Arial"/>
              </a:endParaRPr>
            </a:p>
          </p:txBody>
        </p:sp>
        <p:sp>
          <p:nvSpPr>
            <p:cNvPr id="229" name="Google Shape;229;p11"/>
            <p:cNvSpPr/>
            <p:nvPr/>
          </p:nvSpPr>
          <p:spPr>
            <a:xfrm>
              <a:off x="9296280" y="5455800"/>
              <a:ext cx="2285640" cy="395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Overheated</a:t>
              </a:r>
              <a:endParaRPr b="0" i="0" sz="2000" u="none" cap="none" strike="noStrike">
                <a:solidFill>
                  <a:srgbClr val="000000"/>
                </a:solidFill>
                <a:latin typeface="Arial"/>
                <a:ea typeface="Arial"/>
                <a:cs typeface="Arial"/>
                <a:sym typeface="Arial"/>
              </a:endParaRPr>
            </a:p>
          </p:txBody>
        </p:sp>
        <p:cxnSp>
          <p:nvCxnSpPr>
            <p:cNvPr id="230" name="Google Shape;230;p11"/>
            <p:cNvCxnSpPr/>
            <p:nvPr/>
          </p:nvCxnSpPr>
          <p:spPr>
            <a:xfrm flipH="1">
              <a:off x="3200400" y="4750920"/>
              <a:ext cx="1218960" cy="990360"/>
            </a:xfrm>
            <a:prstGeom prst="curvedConnector4">
              <a:avLst>
                <a:gd fmla="val -18750" name="adj1"/>
                <a:gd fmla="val 153572" name="adj2"/>
              </a:avLst>
            </a:prstGeom>
            <a:noFill/>
            <a:ln cap="flat" cmpd="sng" w="76300">
              <a:solidFill>
                <a:srgbClr val="C00000"/>
              </a:solidFill>
              <a:prstDash val="solid"/>
              <a:round/>
              <a:headEnd len="sm" w="sm" type="none"/>
              <a:tailEnd len="med" w="med" type="triangle"/>
            </a:ln>
          </p:spPr>
        </p:cxnSp>
        <p:cxnSp>
          <p:nvCxnSpPr>
            <p:cNvPr id="231" name="Google Shape;231;p11"/>
            <p:cNvCxnSpPr/>
            <p:nvPr/>
          </p:nvCxnSpPr>
          <p:spPr>
            <a:xfrm flipH="1" rot="10800000">
              <a:off x="4419720" y="4560120"/>
              <a:ext cx="2666520" cy="190080"/>
            </a:xfrm>
            <a:prstGeom prst="curvedConnector2">
              <a:avLst/>
            </a:prstGeom>
            <a:noFill/>
            <a:ln cap="flat" cmpd="sng" w="76300">
              <a:solidFill>
                <a:srgbClr val="C00000"/>
              </a:solidFill>
              <a:prstDash val="solid"/>
              <a:round/>
              <a:headEnd len="sm" w="sm" type="none"/>
              <a:tailEnd len="med" w="med" type="triangle"/>
            </a:ln>
          </p:spPr>
        </p:cxnSp>
        <p:sp>
          <p:nvSpPr>
            <p:cNvPr id="232" name="Google Shape;232;p11"/>
            <p:cNvSpPr/>
            <p:nvPr/>
          </p:nvSpPr>
          <p:spPr>
            <a:xfrm>
              <a:off x="4724280" y="4789080"/>
              <a:ext cx="9140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C00000"/>
                  </a:solidFill>
                  <a:latin typeface="Calibri"/>
                  <a:ea typeface="Calibri"/>
                  <a:cs typeface="Calibri"/>
                  <a:sym typeface="Calibri"/>
                </a:rPr>
                <a:t>Fast</a:t>
              </a:r>
              <a:endParaRPr b="0" i="0" sz="1800" u="none" cap="none" strike="noStrike">
                <a:solidFill>
                  <a:srgbClr val="000000"/>
                </a:solidFill>
                <a:latin typeface="Arial"/>
                <a:ea typeface="Arial"/>
                <a:cs typeface="Arial"/>
                <a:sym typeface="Arial"/>
              </a:endParaRPr>
            </a:p>
          </p:txBody>
        </p:sp>
        <p:cxnSp>
          <p:nvCxnSpPr>
            <p:cNvPr id="233" name="Google Shape;233;p11"/>
            <p:cNvCxnSpPr/>
            <p:nvPr/>
          </p:nvCxnSpPr>
          <p:spPr>
            <a:xfrm flipH="1" rot="-5400000">
              <a:off x="8096400" y="1912320"/>
              <a:ext cx="1447560" cy="3085920"/>
            </a:xfrm>
            <a:prstGeom prst="curvedConnector4">
              <a:avLst>
                <a:gd fmla="val -15789" name="adj1"/>
                <a:gd fmla="val 105099" name="adj2"/>
              </a:avLst>
            </a:prstGeom>
            <a:noFill/>
            <a:ln cap="flat" cmpd="sng" w="76300">
              <a:solidFill>
                <a:srgbClr val="C00000"/>
              </a:solidFill>
              <a:prstDash val="solid"/>
              <a:round/>
              <a:headEnd len="sm" w="sm" type="none"/>
              <a:tailEnd len="med" w="med" type="triangle"/>
            </a:ln>
          </p:spPr>
        </p:cxnSp>
        <p:sp>
          <p:nvSpPr>
            <p:cNvPr id="234" name="Google Shape;234;p11"/>
            <p:cNvSpPr/>
            <p:nvPr/>
          </p:nvSpPr>
          <p:spPr>
            <a:xfrm>
              <a:off x="9144000" y="2731680"/>
              <a:ext cx="9140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C00000"/>
                  </a:solidFill>
                  <a:latin typeface="Calibri"/>
                  <a:ea typeface="Calibri"/>
                  <a:cs typeface="Calibri"/>
                  <a:sym typeface="Calibri"/>
                </a:rPr>
                <a:t>Fast</a:t>
              </a:r>
              <a:endParaRPr b="0" i="0" sz="1800" u="none" cap="none" strike="noStrike">
                <a:solidFill>
                  <a:srgbClr val="000000"/>
                </a:solidFill>
                <a:latin typeface="Arial"/>
                <a:ea typeface="Arial"/>
                <a:cs typeface="Arial"/>
                <a:sym typeface="Arial"/>
              </a:endParaRPr>
            </a:p>
          </p:txBody>
        </p:sp>
        <p:cxnSp>
          <p:nvCxnSpPr>
            <p:cNvPr id="235" name="Google Shape;235;p11"/>
            <p:cNvCxnSpPr/>
            <p:nvPr/>
          </p:nvCxnSpPr>
          <p:spPr>
            <a:xfrm>
              <a:off x="1981800" y="4751280"/>
              <a:ext cx="151920" cy="190080"/>
            </a:xfrm>
            <a:prstGeom prst="curvedConnector4">
              <a:avLst>
                <a:gd fmla="val -635217" name="adj1"/>
                <a:gd fmla="val 482610" name="adj2"/>
              </a:avLst>
            </a:prstGeom>
            <a:noFill/>
            <a:ln cap="flat" cmpd="sng" w="76300">
              <a:solidFill>
                <a:schemeClr val="accent2"/>
              </a:solidFill>
              <a:prstDash val="solid"/>
              <a:round/>
              <a:headEnd len="sm" w="sm" type="none"/>
              <a:tailEnd len="med" w="med" type="triangle"/>
            </a:ln>
          </p:spPr>
        </p:cxnSp>
        <p:cxnSp>
          <p:nvCxnSpPr>
            <p:cNvPr id="236" name="Google Shape;236;p11"/>
            <p:cNvCxnSpPr/>
            <p:nvPr/>
          </p:nvCxnSpPr>
          <p:spPr>
            <a:xfrm flipH="1">
              <a:off x="3200760" y="3569400"/>
              <a:ext cx="2742840" cy="380520"/>
            </a:xfrm>
            <a:prstGeom prst="curvedConnector2">
              <a:avLst/>
            </a:prstGeom>
            <a:noFill/>
            <a:ln cap="flat" cmpd="sng" w="76300">
              <a:solidFill>
                <a:schemeClr val="accent2"/>
              </a:solidFill>
              <a:prstDash val="solid"/>
              <a:round/>
              <a:headEnd len="sm" w="sm" type="none"/>
              <a:tailEnd len="med" w="med" type="triangle"/>
            </a:ln>
          </p:spPr>
        </p:cxnSp>
        <p:sp>
          <p:nvSpPr>
            <p:cNvPr id="237" name="Google Shape;237;p11"/>
            <p:cNvSpPr/>
            <p:nvPr/>
          </p:nvSpPr>
          <p:spPr>
            <a:xfrm>
              <a:off x="990720" y="4331880"/>
              <a:ext cx="9140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2D2D8A"/>
                  </a:solidFill>
                  <a:latin typeface="Calibri"/>
                  <a:ea typeface="Calibri"/>
                  <a:cs typeface="Calibri"/>
                  <a:sym typeface="Calibri"/>
                </a:rPr>
                <a:t>Slow</a:t>
              </a:r>
              <a:endParaRPr b="0" i="0" sz="1800" u="none" cap="none" strike="noStrike">
                <a:solidFill>
                  <a:srgbClr val="000000"/>
                </a:solidFill>
                <a:latin typeface="Arial"/>
                <a:ea typeface="Arial"/>
                <a:cs typeface="Arial"/>
                <a:sym typeface="Arial"/>
              </a:endParaRPr>
            </a:p>
          </p:txBody>
        </p:sp>
        <p:sp>
          <p:nvSpPr>
            <p:cNvPr id="238" name="Google Shape;238;p11"/>
            <p:cNvSpPr/>
            <p:nvPr/>
          </p:nvSpPr>
          <p:spPr>
            <a:xfrm>
              <a:off x="4495680" y="3112560"/>
              <a:ext cx="9140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2D2D8A"/>
                  </a:solidFill>
                  <a:latin typeface="Calibri"/>
                  <a:ea typeface="Calibri"/>
                  <a:cs typeface="Calibri"/>
                  <a:sym typeface="Calibri"/>
                </a:rPr>
                <a:t>Slow</a:t>
              </a:r>
              <a:endParaRPr b="0" i="0" sz="1800" u="none" cap="none" strike="noStrike">
                <a:solidFill>
                  <a:srgbClr val="000000"/>
                </a:solidFill>
                <a:latin typeface="Arial"/>
                <a:ea typeface="Arial"/>
                <a:cs typeface="Arial"/>
                <a:sym typeface="Arial"/>
              </a:endParaRPr>
            </a:p>
          </p:txBody>
        </p:sp>
        <p:cxnSp>
          <p:nvCxnSpPr>
            <p:cNvPr id="239" name="Google Shape;239;p11"/>
            <p:cNvCxnSpPr/>
            <p:nvPr/>
          </p:nvCxnSpPr>
          <p:spPr>
            <a:xfrm rot="5400000">
              <a:off x="5962680" y="3398760"/>
              <a:ext cx="151920" cy="190080"/>
            </a:xfrm>
            <a:prstGeom prst="curvedConnector4">
              <a:avLst>
                <a:gd fmla="val -635217" name="adj1"/>
                <a:gd fmla="val 482610" name="adj2"/>
              </a:avLst>
            </a:prstGeom>
            <a:noFill/>
            <a:ln cap="flat" cmpd="sng" w="76300">
              <a:solidFill>
                <a:schemeClr val="accent2"/>
              </a:solidFill>
              <a:prstDash val="solid"/>
              <a:round/>
              <a:headEnd len="med" w="med" type="triangle"/>
              <a:tailEnd len="sm" w="sm" type="none"/>
            </a:ln>
          </p:spPr>
        </p:cxnSp>
        <p:sp>
          <p:nvSpPr>
            <p:cNvPr id="240" name="Google Shape;240;p11"/>
            <p:cNvSpPr/>
            <p:nvPr/>
          </p:nvSpPr>
          <p:spPr>
            <a:xfrm>
              <a:off x="4572000" y="364608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D2D8A"/>
                  </a:solidFill>
                  <a:latin typeface="Calibri"/>
                  <a:ea typeface="Calibri"/>
                  <a:cs typeface="Calibri"/>
                  <a:sym typeface="Calibri"/>
                </a:rPr>
                <a:t>0.5 </a:t>
              </a:r>
              <a:endParaRPr b="0" i="0" sz="1800" u="none" cap="none" strike="noStrike">
                <a:solidFill>
                  <a:srgbClr val="000000"/>
                </a:solidFill>
                <a:latin typeface="Arial"/>
                <a:ea typeface="Arial"/>
                <a:cs typeface="Arial"/>
                <a:sym typeface="Arial"/>
              </a:endParaRPr>
            </a:p>
          </p:txBody>
        </p:sp>
        <p:sp>
          <p:nvSpPr>
            <p:cNvPr id="241" name="Google Shape;241;p11"/>
            <p:cNvSpPr/>
            <p:nvPr/>
          </p:nvSpPr>
          <p:spPr>
            <a:xfrm>
              <a:off x="4800600" y="228600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D2D8A"/>
                  </a:solidFill>
                  <a:latin typeface="Calibri"/>
                  <a:ea typeface="Calibri"/>
                  <a:cs typeface="Calibri"/>
                  <a:sym typeface="Calibri"/>
                </a:rPr>
                <a:t>0.5 </a:t>
              </a:r>
              <a:endParaRPr b="0" i="0" sz="1800" u="none" cap="none" strike="noStrike">
                <a:solidFill>
                  <a:srgbClr val="000000"/>
                </a:solidFill>
                <a:latin typeface="Arial"/>
                <a:ea typeface="Arial"/>
                <a:cs typeface="Arial"/>
                <a:sym typeface="Arial"/>
              </a:endParaRPr>
            </a:p>
          </p:txBody>
        </p:sp>
        <p:sp>
          <p:nvSpPr>
            <p:cNvPr id="242" name="Google Shape;242;p11"/>
            <p:cNvSpPr/>
            <p:nvPr/>
          </p:nvSpPr>
          <p:spPr>
            <a:xfrm>
              <a:off x="4724280" y="533412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0.5 </a:t>
              </a:r>
              <a:endParaRPr b="0" i="0" sz="1800" u="none" cap="none" strike="noStrike">
                <a:solidFill>
                  <a:srgbClr val="000000"/>
                </a:solidFill>
                <a:latin typeface="Arial"/>
                <a:ea typeface="Arial"/>
                <a:cs typeface="Arial"/>
                <a:sym typeface="Arial"/>
              </a:endParaRPr>
            </a:p>
          </p:txBody>
        </p:sp>
        <p:sp>
          <p:nvSpPr>
            <p:cNvPr id="243" name="Google Shape;243;p11"/>
            <p:cNvSpPr/>
            <p:nvPr/>
          </p:nvSpPr>
          <p:spPr>
            <a:xfrm>
              <a:off x="5867280" y="478908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0.5 </a:t>
              </a:r>
              <a:endParaRPr b="0" i="0" sz="1800" u="none" cap="none" strike="noStrike">
                <a:solidFill>
                  <a:srgbClr val="000000"/>
                </a:solidFill>
                <a:latin typeface="Arial"/>
                <a:ea typeface="Arial"/>
                <a:cs typeface="Arial"/>
                <a:sym typeface="Arial"/>
              </a:endParaRPr>
            </a:p>
          </p:txBody>
        </p:sp>
        <p:sp>
          <p:nvSpPr>
            <p:cNvPr id="244" name="Google Shape;244;p11"/>
            <p:cNvSpPr/>
            <p:nvPr/>
          </p:nvSpPr>
          <p:spPr>
            <a:xfrm>
              <a:off x="838080" y="562716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D2D8A"/>
                  </a:solidFill>
                  <a:latin typeface="Calibri"/>
                  <a:ea typeface="Calibri"/>
                  <a:cs typeface="Calibri"/>
                  <a:sym typeface="Calibri"/>
                </a:rPr>
                <a:t>1.0 </a:t>
              </a:r>
              <a:endParaRPr b="0" i="0" sz="1800" u="none" cap="none" strike="noStrike">
                <a:solidFill>
                  <a:srgbClr val="000000"/>
                </a:solidFill>
                <a:latin typeface="Arial"/>
                <a:ea typeface="Arial"/>
                <a:cs typeface="Arial"/>
                <a:sym typeface="Arial"/>
              </a:endParaRPr>
            </a:p>
          </p:txBody>
        </p:sp>
        <p:sp>
          <p:nvSpPr>
            <p:cNvPr id="245" name="Google Shape;245;p11"/>
            <p:cNvSpPr/>
            <p:nvPr/>
          </p:nvSpPr>
          <p:spPr>
            <a:xfrm>
              <a:off x="10210680" y="257904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1.0 </a:t>
              </a:r>
              <a:endParaRPr b="0" i="0" sz="1800" u="none" cap="none" strike="noStrike">
                <a:solidFill>
                  <a:srgbClr val="000000"/>
                </a:solidFill>
                <a:latin typeface="Arial"/>
                <a:ea typeface="Arial"/>
                <a:cs typeface="Arial"/>
                <a:sym typeface="Arial"/>
              </a:endParaRPr>
            </a:p>
          </p:txBody>
        </p:sp>
        <p:sp>
          <p:nvSpPr>
            <p:cNvPr id="246" name="Google Shape;246;p11"/>
            <p:cNvSpPr/>
            <p:nvPr/>
          </p:nvSpPr>
          <p:spPr>
            <a:xfrm>
              <a:off x="1905120" y="548640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50"/>
                  </a:solidFill>
                  <a:latin typeface="Calibri"/>
                  <a:ea typeface="Calibri"/>
                  <a:cs typeface="Calibri"/>
                  <a:sym typeface="Calibri"/>
                </a:rPr>
                <a:t>+1 </a:t>
              </a:r>
              <a:endParaRPr b="0" i="0" sz="1800" u="none" cap="none" strike="noStrike">
                <a:solidFill>
                  <a:srgbClr val="000000"/>
                </a:solidFill>
                <a:latin typeface="Arial"/>
                <a:ea typeface="Arial"/>
                <a:cs typeface="Arial"/>
                <a:sym typeface="Arial"/>
              </a:endParaRPr>
            </a:p>
          </p:txBody>
        </p:sp>
        <p:sp>
          <p:nvSpPr>
            <p:cNvPr id="247" name="Google Shape;247;p11"/>
            <p:cNvSpPr/>
            <p:nvPr/>
          </p:nvSpPr>
          <p:spPr>
            <a:xfrm>
              <a:off x="3581280" y="328824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50"/>
                  </a:solidFill>
                  <a:latin typeface="Calibri"/>
                  <a:ea typeface="Calibri"/>
                  <a:cs typeface="Calibri"/>
                  <a:sym typeface="Calibri"/>
                </a:rPr>
                <a:t>+1 </a:t>
              </a:r>
              <a:endParaRPr b="0" i="0" sz="1800" u="none" cap="none" strike="noStrike">
                <a:solidFill>
                  <a:srgbClr val="000000"/>
                </a:solidFill>
                <a:latin typeface="Arial"/>
                <a:ea typeface="Arial"/>
                <a:cs typeface="Arial"/>
                <a:sym typeface="Arial"/>
              </a:endParaRPr>
            </a:p>
          </p:txBody>
        </p:sp>
        <p:sp>
          <p:nvSpPr>
            <p:cNvPr id="248" name="Google Shape;248;p11"/>
            <p:cNvSpPr/>
            <p:nvPr/>
          </p:nvSpPr>
          <p:spPr>
            <a:xfrm>
              <a:off x="5943600" y="228600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50"/>
                  </a:solidFill>
                  <a:latin typeface="Calibri"/>
                  <a:ea typeface="Calibri"/>
                  <a:cs typeface="Calibri"/>
                  <a:sym typeface="Calibri"/>
                </a:rPr>
                <a:t>+1 </a:t>
              </a:r>
              <a:endParaRPr b="0" i="0" sz="1800" u="none" cap="none" strike="noStrike">
                <a:solidFill>
                  <a:srgbClr val="000000"/>
                </a:solidFill>
                <a:latin typeface="Arial"/>
                <a:ea typeface="Arial"/>
                <a:cs typeface="Arial"/>
                <a:sym typeface="Arial"/>
              </a:endParaRPr>
            </a:p>
          </p:txBody>
        </p:sp>
        <p:sp>
          <p:nvSpPr>
            <p:cNvPr id="249" name="Google Shape;249;p11"/>
            <p:cNvSpPr/>
            <p:nvPr/>
          </p:nvSpPr>
          <p:spPr>
            <a:xfrm>
              <a:off x="4648320" y="587916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50"/>
                  </a:solidFill>
                  <a:latin typeface="Calibri"/>
                  <a:ea typeface="Calibri"/>
                  <a:cs typeface="Calibri"/>
                  <a:sym typeface="Calibri"/>
                </a:rPr>
                <a:t>+2 </a:t>
              </a:r>
              <a:endParaRPr b="0" i="0" sz="1800" u="none" cap="none" strike="noStrike">
                <a:solidFill>
                  <a:srgbClr val="000000"/>
                </a:solidFill>
                <a:latin typeface="Arial"/>
                <a:ea typeface="Arial"/>
                <a:cs typeface="Arial"/>
                <a:sym typeface="Arial"/>
              </a:endParaRPr>
            </a:p>
          </p:txBody>
        </p:sp>
        <p:sp>
          <p:nvSpPr>
            <p:cNvPr id="250" name="Google Shape;250;p11"/>
            <p:cNvSpPr/>
            <p:nvPr/>
          </p:nvSpPr>
          <p:spPr>
            <a:xfrm>
              <a:off x="6477120" y="478836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50"/>
                  </a:solidFill>
                  <a:latin typeface="Calibri"/>
                  <a:ea typeface="Calibri"/>
                  <a:cs typeface="Calibri"/>
                  <a:sym typeface="Calibri"/>
                </a:rPr>
                <a:t>+2 </a:t>
              </a:r>
              <a:endParaRPr b="0" i="0" sz="1800" u="none" cap="none" strike="noStrike">
                <a:solidFill>
                  <a:srgbClr val="000000"/>
                </a:solidFill>
                <a:latin typeface="Arial"/>
                <a:ea typeface="Arial"/>
                <a:cs typeface="Arial"/>
                <a:sym typeface="Arial"/>
              </a:endParaRPr>
            </a:p>
          </p:txBody>
        </p:sp>
        <p:sp>
          <p:nvSpPr>
            <p:cNvPr id="251" name="Google Shape;251;p11"/>
            <p:cNvSpPr/>
            <p:nvPr/>
          </p:nvSpPr>
          <p:spPr>
            <a:xfrm>
              <a:off x="10667880" y="3124080"/>
              <a:ext cx="6091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50"/>
                  </a:solidFill>
                  <a:latin typeface="Calibri"/>
                  <a:ea typeface="Calibri"/>
                  <a:cs typeface="Calibri"/>
                  <a:sym typeface="Calibri"/>
                </a:rPr>
                <a:t>-10</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2"/>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Racing Search Tree</a:t>
            </a:r>
            <a:endParaRPr b="0" i="0" sz="4400" u="none" cap="none" strike="noStrike">
              <a:solidFill>
                <a:srgbClr val="000000"/>
              </a:solidFill>
              <a:latin typeface="Arial"/>
              <a:ea typeface="Arial"/>
              <a:cs typeface="Arial"/>
              <a:sym typeface="Arial"/>
            </a:endParaRPr>
          </a:p>
        </p:txBody>
      </p:sp>
      <p:pic>
        <p:nvPicPr>
          <p:cNvPr id="257" name="Google Shape;257;p12"/>
          <p:cNvPicPr preferRelativeResize="0"/>
          <p:nvPr/>
        </p:nvPicPr>
        <p:blipFill rotWithShape="1">
          <a:blip r:embed="rId3">
            <a:alphaModFix/>
          </a:blip>
          <a:srcRect b="0" l="0" r="0" t="0"/>
          <a:stretch/>
        </p:blipFill>
        <p:spPr>
          <a:xfrm>
            <a:off x="4743360" y="1295280"/>
            <a:ext cx="927720" cy="609840"/>
          </a:xfrm>
          <a:prstGeom prst="rect">
            <a:avLst/>
          </a:prstGeom>
          <a:noFill/>
          <a:ln>
            <a:noFill/>
          </a:ln>
        </p:spPr>
      </p:pic>
      <p:pic>
        <p:nvPicPr>
          <p:cNvPr id="258" name="Google Shape;258;p12"/>
          <p:cNvPicPr preferRelativeResize="0"/>
          <p:nvPr/>
        </p:nvPicPr>
        <p:blipFill rotWithShape="1">
          <a:blip r:embed="rId4">
            <a:alphaModFix/>
          </a:blip>
          <a:srcRect b="0" l="0" r="0" t="0"/>
          <a:stretch/>
        </p:blipFill>
        <p:spPr>
          <a:xfrm>
            <a:off x="9654480" y="3124080"/>
            <a:ext cx="1014120" cy="639000"/>
          </a:xfrm>
          <a:prstGeom prst="rect">
            <a:avLst/>
          </a:prstGeom>
          <a:noFill/>
          <a:ln>
            <a:noFill/>
          </a:ln>
        </p:spPr>
      </p:pic>
      <p:pic>
        <p:nvPicPr>
          <p:cNvPr id="259" name="Google Shape;259;p12"/>
          <p:cNvPicPr preferRelativeResize="0"/>
          <p:nvPr/>
        </p:nvPicPr>
        <p:blipFill rotWithShape="1">
          <a:blip r:embed="rId5">
            <a:alphaModFix/>
          </a:blip>
          <a:srcRect b="0" l="0" r="0" t="0"/>
          <a:stretch/>
        </p:blipFill>
        <p:spPr>
          <a:xfrm>
            <a:off x="10824480" y="4941360"/>
            <a:ext cx="984600" cy="696960"/>
          </a:xfrm>
          <a:prstGeom prst="rect">
            <a:avLst/>
          </a:prstGeom>
          <a:noFill/>
          <a:ln>
            <a:noFill/>
          </a:ln>
        </p:spPr>
      </p:pic>
      <p:sp>
        <p:nvSpPr>
          <p:cNvPr id="260" name="Google Shape;260;p12"/>
          <p:cNvSpPr/>
          <p:nvPr/>
        </p:nvSpPr>
        <p:spPr>
          <a:xfrm>
            <a:off x="1770840" y="2209680"/>
            <a:ext cx="304560" cy="30456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2"/>
          <p:cNvSpPr/>
          <p:nvPr/>
        </p:nvSpPr>
        <p:spPr>
          <a:xfrm>
            <a:off x="7790400" y="2209680"/>
            <a:ext cx="304560" cy="30456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2"/>
          <p:cNvSpPr/>
          <p:nvPr/>
        </p:nvSpPr>
        <p:spPr>
          <a:xfrm>
            <a:off x="5207400" y="1905840"/>
            <a:ext cx="2627280" cy="34848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263" name="Google Shape;263;p12"/>
          <p:cNvSpPr/>
          <p:nvPr/>
        </p:nvSpPr>
        <p:spPr>
          <a:xfrm flipH="1">
            <a:off x="2030040" y="1905840"/>
            <a:ext cx="3176280" cy="34848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264" name="Google Shape;264;p12"/>
          <p:cNvPicPr preferRelativeResize="0"/>
          <p:nvPr/>
        </p:nvPicPr>
        <p:blipFill rotWithShape="1">
          <a:blip r:embed="rId3">
            <a:alphaModFix/>
          </a:blip>
          <a:srcRect b="0" l="0" r="0" t="0"/>
          <a:stretch/>
        </p:blipFill>
        <p:spPr>
          <a:xfrm>
            <a:off x="5565960" y="3124080"/>
            <a:ext cx="927720" cy="609840"/>
          </a:xfrm>
          <a:prstGeom prst="rect">
            <a:avLst/>
          </a:prstGeom>
          <a:noFill/>
          <a:ln>
            <a:noFill/>
          </a:ln>
        </p:spPr>
      </p:pic>
      <p:sp>
        <p:nvSpPr>
          <p:cNvPr id="265" name="Google Shape;265;p12"/>
          <p:cNvSpPr/>
          <p:nvPr/>
        </p:nvSpPr>
        <p:spPr>
          <a:xfrm flipH="1">
            <a:off x="6030000" y="2514600"/>
            <a:ext cx="1912320" cy="60912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266" name="Google Shape;266;p12"/>
          <p:cNvSpPr/>
          <p:nvPr/>
        </p:nvSpPr>
        <p:spPr>
          <a:xfrm>
            <a:off x="7943040" y="2514600"/>
            <a:ext cx="2218680" cy="60912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267" name="Google Shape;267;p12"/>
          <p:cNvPicPr preferRelativeResize="0"/>
          <p:nvPr/>
        </p:nvPicPr>
        <p:blipFill rotWithShape="1">
          <a:blip r:embed="rId3">
            <a:alphaModFix/>
          </a:blip>
          <a:srcRect b="0" l="0" r="0" t="0"/>
          <a:stretch/>
        </p:blipFill>
        <p:spPr>
          <a:xfrm>
            <a:off x="1451160" y="3123360"/>
            <a:ext cx="927720" cy="609840"/>
          </a:xfrm>
          <a:prstGeom prst="rect">
            <a:avLst/>
          </a:prstGeom>
          <a:noFill/>
          <a:ln>
            <a:noFill/>
          </a:ln>
        </p:spPr>
      </p:pic>
      <p:sp>
        <p:nvSpPr>
          <p:cNvPr id="268" name="Google Shape;268;p12"/>
          <p:cNvSpPr/>
          <p:nvPr/>
        </p:nvSpPr>
        <p:spPr>
          <a:xfrm flipH="1">
            <a:off x="1914480" y="2514600"/>
            <a:ext cx="7560" cy="6084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269" name="Google Shape;269;p12"/>
          <p:cNvPicPr preferRelativeResize="0"/>
          <p:nvPr/>
        </p:nvPicPr>
        <p:blipFill rotWithShape="1">
          <a:blip r:embed="rId6">
            <a:alphaModFix/>
          </a:blip>
          <a:srcRect b="0" l="0" r="0" t="0"/>
          <a:stretch/>
        </p:blipFill>
        <p:spPr>
          <a:xfrm>
            <a:off x="2872800" y="5029200"/>
            <a:ext cx="1014120" cy="639000"/>
          </a:xfrm>
          <a:prstGeom prst="rect">
            <a:avLst/>
          </a:prstGeom>
          <a:noFill/>
          <a:ln>
            <a:noFill/>
          </a:ln>
        </p:spPr>
      </p:pic>
      <p:sp>
        <p:nvSpPr>
          <p:cNvPr id="270" name="Google Shape;270;p12"/>
          <p:cNvSpPr/>
          <p:nvPr/>
        </p:nvSpPr>
        <p:spPr>
          <a:xfrm>
            <a:off x="764640" y="4114080"/>
            <a:ext cx="304560" cy="30456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
          <p:cNvSpPr/>
          <p:nvPr/>
        </p:nvSpPr>
        <p:spPr>
          <a:xfrm>
            <a:off x="2779920" y="4114080"/>
            <a:ext cx="304560" cy="30456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2"/>
          <p:cNvSpPr/>
          <p:nvPr/>
        </p:nvSpPr>
        <p:spPr>
          <a:xfrm>
            <a:off x="1915200" y="3733920"/>
            <a:ext cx="909000" cy="4244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273" name="Google Shape;273;p12"/>
          <p:cNvSpPr/>
          <p:nvPr/>
        </p:nvSpPr>
        <p:spPr>
          <a:xfrm flipH="1">
            <a:off x="1023840" y="3733920"/>
            <a:ext cx="890280" cy="42444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274" name="Google Shape;274;p12"/>
          <p:cNvPicPr preferRelativeResize="0"/>
          <p:nvPr/>
        </p:nvPicPr>
        <p:blipFill rotWithShape="1">
          <a:blip r:embed="rId3">
            <a:alphaModFix/>
          </a:blip>
          <a:srcRect b="0" l="0" r="0" t="0"/>
          <a:stretch/>
        </p:blipFill>
        <p:spPr>
          <a:xfrm>
            <a:off x="2060640" y="5029200"/>
            <a:ext cx="927720" cy="609840"/>
          </a:xfrm>
          <a:prstGeom prst="rect">
            <a:avLst/>
          </a:prstGeom>
          <a:noFill/>
          <a:ln>
            <a:noFill/>
          </a:ln>
        </p:spPr>
      </p:pic>
      <p:sp>
        <p:nvSpPr>
          <p:cNvPr id="275" name="Google Shape;275;p12"/>
          <p:cNvSpPr/>
          <p:nvPr/>
        </p:nvSpPr>
        <p:spPr>
          <a:xfrm flipH="1">
            <a:off x="2524320" y="4419000"/>
            <a:ext cx="407160" cy="6098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276" name="Google Shape;276;p12"/>
          <p:cNvSpPr/>
          <p:nvPr/>
        </p:nvSpPr>
        <p:spPr>
          <a:xfrm>
            <a:off x="2932560" y="4419000"/>
            <a:ext cx="447480" cy="6098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277" name="Google Shape;277;p12"/>
          <p:cNvPicPr preferRelativeResize="0"/>
          <p:nvPr/>
        </p:nvPicPr>
        <p:blipFill rotWithShape="1">
          <a:blip r:embed="rId3">
            <a:alphaModFix/>
          </a:blip>
          <a:srcRect b="0" l="0" r="0" t="0"/>
          <a:stretch/>
        </p:blipFill>
        <p:spPr>
          <a:xfrm>
            <a:off x="460440" y="5027760"/>
            <a:ext cx="927720" cy="609840"/>
          </a:xfrm>
          <a:prstGeom prst="rect">
            <a:avLst/>
          </a:prstGeom>
          <a:noFill/>
          <a:ln>
            <a:noFill/>
          </a:ln>
        </p:spPr>
      </p:pic>
      <p:sp>
        <p:nvSpPr>
          <p:cNvPr id="278" name="Google Shape;278;p12"/>
          <p:cNvSpPr/>
          <p:nvPr/>
        </p:nvSpPr>
        <p:spPr>
          <a:xfrm>
            <a:off x="916920" y="4419000"/>
            <a:ext cx="7560" cy="6084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279" name="Google Shape;279;p12"/>
          <p:cNvSpPr/>
          <p:nvPr/>
        </p:nvSpPr>
        <p:spPr>
          <a:xfrm>
            <a:off x="4863600" y="4114080"/>
            <a:ext cx="304560" cy="30456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2"/>
          <p:cNvSpPr/>
          <p:nvPr/>
        </p:nvSpPr>
        <p:spPr>
          <a:xfrm flipH="1">
            <a:off x="5123160" y="3733920"/>
            <a:ext cx="890280" cy="42444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281" name="Google Shape;281;p12"/>
          <p:cNvPicPr preferRelativeResize="0"/>
          <p:nvPr/>
        </p:nvPicPr>
        <p:blipFill rotWithShape="1">
          <a:blip r:embed="rId3">
            <a:alphaModFix/>
          </a:blip>
          <a:srcRect b="0" l="0" r="0" t="0"/>
          <a:stretch/>
        </p:blipFill>
        <p:spPr>
          <a:xfrm>
            <a:off x="4559760" y="5027760"/>
            <a:ext cx="927720" cy="609840"/>
          </a:xfrm>
          <a:prstGeom prst="rect">
            <a:avLst/>
          </a:prstGeom>
          <a:noFill/>
          <a:ln>
            <a:noFill/>
          </a:ln>
        </p:spPr>
      </p:pic>
      <p:sp>
        <p:nvSpPr>
          <p:cNvPr id="282" name="Google Shape;282;p12"/>
          <p:cNvSpPr/>
          <p:nvPr/>
        </p:nvSpPr>
        <p:spPr>
          <a:xfrm>
            <a:off x="5016240" y="4419000"/>
            <a:ext cx="7560" cy="6084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283" name="Google Shape;283;p12"/>
          <p:cNvPicPr preferRelativeResize="0"/>
          <p:nvPr/>
        </p:nvPicPr>
        <p:blipFill rotWithShape="1">
          <a:blip r:embed="rId6">
            <a:alphaModFix/>
          </a:blip>
          <a:srcRect b="0" l="0" r="0" t="0"/>
          <a:stretch/>
        </p:blipFill>
        <p:spPr>
          <a:xfrm>
            <a:off x="6987600" y="5029200"/>
            <a:ext cx="1014120" cy="639000"/>
          </a:xfrm>
          <a:prstGeom prst="rect">
            <a:avLst/>
          </a:prstGeom>
          <a:noFill/>
          <a:ln>
            <a:noFill/>
          </a:ln>
        </p:spPr>
      </p:pic>
      <p:sp>
        <p:nvSpPr>
          <p:cNvPr id="284" name="Google Shape;284;p12"/>
          <p:cNvSpPr/>
          <p:nvPr/>
        </p:nvSpPr>
        <p:spPr>
          <a:xfrm>
            <a:off x="6894720" y="4114080"/>
            <a:ext cx="304560" cy="30456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2"/>
          <p:cNvSpPr/>
          <p:nvPr/>
        </p:nvSpPr>
        <p:spPr>
          <a:xfrm>
            <a:off x="6030000" y="3734640"/>
            <a:ext cx="909000" cy="42408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286" name="Google Shape;286;p12"/>
          <p:cNvPicPr preferRelativeResize="0"/>
          <p:nvPr/>
        </p:nvPicPr>
        <p:blipFill rotWithShape="1">
          <a:blip r:embed="rId3">
            <a:alphaModFix/>
          </a:blip>
          <a:srcRect b="0" l="0" r="0" t="0"/>
          <a:stretch/>
        </p:blipFill>
        <p:spPr>
          <a:xfrm>
            <a:off x="6175440" y="5029200"/>
            <a:ext cx="927720" cy="609840"/>
          </a:xfrm>
          <a:prstGeom prst="rect">
            <a:avLst/>
          </a:prstGeom>
          <a:noFill/>
          <a:ln>
            <a:noFill/>
          </a:ln>
        </p:spPr>
      </p:pic>
      <p:sp>
        <p:nvSpPr>
          <p:cNvPr id="287" name="Google Shape;287;p12"/>
          <p:cNvSpPr/>
          <p:nvPr/>
        </p:nvSpPr>
        <p:spPr>
          <a:xfrm flipH="1">
            <a:off x="6639120" y="4419000"/>
            <a:ext cx="407160" cy="6098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288" name="Google Shape;288;p12"/>
          <p:cNvSpPr/>
          <p:nvPr/>
        </p:nvSpPr>
        <p:spPr>
          <a:xfrm>
            <a:off x="7047360" y="4419000"/>
            <a:ext cx="447480" cy="6098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289" name="Google Shape;289;p12"/>
          <p:cNvPicPr preferRelativeResize="0"/>
          <p:nvPr/>
        </p:nvPicPr>
        <p:blipFill rotWithShape="1">
          <a:blip r:embed="rId6">
            <a:alphaModFix/>
          </a:blip>
          <a:srcRect b="0" l="0" r="0" t="0"/>
          <a:stretch/>
        </p:blipFill>
        <p:spPr>
          <a:xfrm>
            <a:off x="9045000" y="5028480"/>
            <a:ext cx="1014120" cy="639000"/>
          </a:xfrm>
          <a:prstGeom prst="rect">
            <a:avLst/>
          </a:prstGeom>
          <a:noFill/>
          <a:ln>
            <a:noFill/>
          </a:ln>
        </p:spPr>
      </p:pic>
      <p:sp>
        <p:nvSpPr>
          <p:cNvPr id="290" name="Google Shape;290;p12"/>
          <p:cNvSpPr/>
          <p:nvPr/>
        </p:nvSpPr>
        <p:spPr>
          <a:xfrm>
            <a:off x="8952120" y="4113360"/>
            <a:ext cx="304560" cy="30456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2"/>
          <p:cNvSpPr/>
          <p:nvPr/>
        </p:nvSpPr>
        <p:spPr>
          <a:xfrm flipH="1">
            <a:off x="9211680" y="3763440"/>
            <a:ext cx="949320" cy="3942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292" name="Google Shape;292;p12"/>
          <p:cNvPicPr preferRelativeResize="0"/>
          <p:nvPr/>
        </p:nvPicPr>
        <p:blipFill rotWithShape="1">
          <a:blip r:embed="rId3">
            <a:alphaModFix/>
          </a:blip>
          <a:srcRect b="0" l="0" r="0" t="0"/>
          <a:stretch/>
        </p:blipFill>
        <p:spPr>
          <a:xfrm>
            <a:off x="8232840" y="5028480"/>
            <a:ext cx="927720" cy="609840"/>
          </a:xfrm>
          <a:prstGeom prst="rect">
            <a:avLst/>
          </a:prstGeom>
          <a:noFill/>
          <a:ln>
            <a:noFill/>
          </a:ln>
        </p:spPr>
      </p:pic>
      <p:sp>
        <p:nvSpPr>
          <p:cNvPr id="293" name="Google Shape;293;p12"/>
          <p:cNvSpPr/>
          <p:nvPr/>
        </p:nvSpPr>
        <p:spPr>
          <a:xfrm flipH="1">
            <a:off x="8696520" y="4418280"/>
            <a:ext cx="407160" cy="60984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294" name="Google Shape;294;p12"/>
          <p:cNvSpPr/>
          <p:nvPr/>
        </p:nvSpPr>
        <p:spPr>
          <a:xfrm>
            <a:off x="9104760" y="4418280"/>
            <a:ext cx="447480" cy="60984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295" name="Google Shape;295;p12"/>
          <p:cNvSpPr/>
          <p:nvPr/>
        </p:nvSpPr>
        <p:spPr>
          <a:xfrm>
            <a:off x="11120040" y="4114080"/>
            <a:ext cx="304560" cy="30456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2"/>
          <p:cNvSpPr/>
          <p:nvPr/>
        </p:nvSpPr>
        <p:spPr>
          <a:xfrm>
            <a:off x="10162080" y="3763440"/>
            <a:ext cx="1002240" cy="39492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297" name="Google Shape;297;p12"/>
          <p:cNvSpPr/>
          <p:nvPr/>
        </p:nvSpPr>
        <p:spPr>
          <a:xfrm>
            <a:off x="11272320" y="4419000"/>
            <a:ext cx="7560" cy="6084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3"/>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MDP Search Trees</a:t>
            </a:r>
            <a:endParaRPr b="0" i="0" sz="4400" u="none" cap="none" strike="noStrike">
              <a:solidFill>
                <a:srgbClr val="000000"/>
              </a:solidFill>
              <a:latin typeface="Arial"/>
              <a:ea typeface="Arial"/>
              <a:cs typeface="Arial"/>
              <a:sym typeface="Arial"/>
            </a:endParaRPr>
          </a:p>
        </p:txBody>
      </p:sp>
      <p:sp>
        <p:nvSpPr>
          <p:cNvPr id="304" name="Google Shape;304;p13"/>
          <p:cNvSpPr txBox="1"/>
          <p:nvPr/>
        </p:nvSpPr>
        <p:spPr>
          <a:xfrm>
            <a:off x="457200" y="1265400"/>
            <a:ext cx="11201040" cy="452556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p:txBody>
      </p:sp>
      <p:sp>
        <p:nvSpPr>
          <p:cNvPr id="305" name="Google Shape;305;p13"/>
          <p:cNvSpPr/>
          <p:nvPr/>
        </p:nvSpPr>
        <p:spPr>
          <a:xfrm>
            <a:off x="5486400" y="2133720"/>
            <a:ext cx="456840" cy="364680"/>
          </a:xfrm>
          <a:prstGeom prst="triangle">
            <a:avLst>
              <a:gd fmla="val 50000" name="adj"/>
            </a:avLst>
          </a:prstGeom>
          <a:solidFill>
            <a:srgbClr val="8FAA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3"/>
          <p:cNvSpPr/>
          <p:nvPr/>
        </p:nvSpPr>
        <p:spPr>
          <a:xfrm>
            <a:off x="5334120" y="5121360"/>
            <a:ext cx="456840" cy="364680"/>
          </a:xfrm>
          <a:prstGeom prst="triangle">
            <a:avLst>
              <a:gd fmla="val 50000" name="adj"/>
            </a:avLst>
          </a:prstGeom>
          <a:solidFill>
            <a:srgbClr val="8FAA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 name="Google Shape;307;p13"/>
          <p:cNvGrpSpPr/>
          <p:nvPr/>
        </p:nvGrpSpPr>
        <p:grpSpPr>
          <a:xfrm>
            <a:off x="3886200" y="2514600"/>
            <a:ext cx="3733560" cy="1066680"/>
            <a:chOff x="3886200" y="2514600"/>
            <a:chExt cx="3733560" cy="1066680"/>
          </a:xfrm>
        </p:grpSpPr>
        <p:cxnSp>
          <p:nvCxnSpPr>
            <p:cNvPr id="308" name="Google Shape;308;p13"/>
            <p:cNvCxnSpPr/>
            <p:nvPr/>
          </p:nvCxnSpPr>
          <p:spPr>
            <a:xfrm flipH="1">
              <a:off x="3886200" y="2514600"/>
              <a:ext cx="1828800" cy="1066680"/>
            </a:xfrm>
            <a:prstGeom prst="straightConnector1">
              <a:avLst/>
            </a:prstGeom>
            <a:noFill/>
            <a:ln cap="flat" cmpd="sng" w="9525">
              <a:solidFill>
                <a:schemeClr val="dk1"/>
              </a:solidFill>
              <a:prstDash val="dash"/>
              <a:round/>
              <a:headEnd len="sm" w="sm" type="none"/>
              <a:tailEnd len="med" w="med" type="triangle"/>
            </a:ln>
          </p:spPr>
        </p:cxnSp>
        <p:cxnSp>
          <p:nvCxnSpPr>
            <p:cNvPr id="309" name="Google Shape;309;p13"/>
            <p:cNvCxnSpPr/>
            <p:nvPr/>
          </p:nvCxnSpPr>
          <p:spPr>
            <a:xfrm>
              <a:off x="5715000" y="2514600"/>
              <a:ext cx="1904760" cy="914400"/>
            </a:xfrm>
            <a:prstGeom prst="straightConnector1">
              <a:avLst/>
            </a:prstGeom>
            <a:noFill/>
            <a:ln cap="flat" cmpd="sng" w="9525">
              <a:solidFill>
                <a:schemeClr val="dk1"/>
              </a:solidFill>
              <a:prstDash val="dash"/>
              <a:round/>
              <a:headEnd len="sm" w="sm" type="none"/>
              <a:tailEnd len="med" w="med" type="triangle"/>
            </a:ln>
          </p:spPr>
        </p:cxnSp>
        <p:cxnSp>
          <p:nvCxnSpPr>
            <p:cNvPr id="310" name="Google Shape;310;p13"/>
            <p:cNvCxnSpPr/>
            <p:nvPr/>
          </p:nvCxnSpPr>
          <p:spPr>
            <a:xfrm flipH="1">
              <a:off x="5029200" y="2514600"/>
              <a:ext cx="685800" cy="1066680"/>
            </a:xfrm>
            <a:prstGeom prst="straightConnector1">
              <a:avLst/>
            </a:prstGeom>
            <a:noFill/>
            <a:ln cap="flat" cmpd="sng" w="28425">
              <a:solidFill>
                <a:schemeClr val="dk1"/>
              </a:solidFill>
              <a:prstDash val="solid"/>
              <a:round/>
              <a:headEnd len="sm" w="sm" type="none"/>
              <a:tailEnd len="med" w="med" type="triangle"/>
            </a:ln>
          </p:spPr>
        </p:cxnSp>
        <p:cxnSp>
          <p:nvCxnSpPr>
            <p:cNvPr id="311" name="Google Shape;311;p13"/>
            <p:cNvCxnSpPr/>
            <p:nvPr/>
          </p:nvCxnSpPr>
          <p:spPr>
            <a:xfrm>
              <a:off x="5715000" y="2514600"/>
              <a:ext cx="685800" cy="914400"/>
            </a:xfrm>
            <a:prstGeom prst="straightConnector1">
              <a:avLst/>
            </a:prstGeom>
            <a:noFill/>
            <a:ln cap="flat" cmpd="sng" w="9525">
              <a:solidFill>
                <a:schemeClr val="dk1"/>
              </a:solidFill>
              <a:prstDash val="dash"/>
              <a:round/>
              <a:headEnd len="sm" w="sm" type="none"/>
              <a:tailEnd len="med" w="med" type="triangle"/>
            </a:ln>
          </p:spPr>
        </p:cxnSp>
      </p:grpSp>
      <p:sp>
        <p:nvSpPr>
          <p:cNvPr id="312" name="Google Shape;312;p13"/>
          <p:cNvSpPr/>
          <p:nvPr/>
        </p:nvSpPr>
        <p:spPr>
          <a:xfrm>
            <a:off x="4876920" y="3581280"/>
            <a:ext cx="380520" cy="380520"/>
          </a:xfrm>
          <a:prstGeom prst="ellipse">
            <a:avLst/>
          </a:prstGeom>
          <a:solidFill>
            <a:srgbClr val="B8EA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3" name="Google Shape;313;p13"/>
          <p:cNvGrpSpPr/>
          <p:nvPr/>
        </p:nvGrpSpPr>
        <p:grpSpPr>
          <a:xfrm>
            <a:off x="3504960" y="3962160"/>
            <a:ext cx="3124440" cy="1143000"/>
            <a:chOff x="3504960" y="3962160"/>
            <a:chExt cx="3124440" cy="1143000"/>
          </a:xfrm>
        </p:grpSpPr>
        <p:cxnSp>
          <p:nvCxnSpPr>
            <p:cNvPr id="314" name="Google Shape;314;p13"/>
            <p:cNvCxnSpPr/>
            <p:nvPr/>
          </p:nvCxnSpPr>
          <p:spPr>
            <a:xfrm flipH="1">
              <a:off x="3504960" y="3962160"/>
              <a:ext cx="1530720" cy="1143000"/>
            </a:xfrm>
            <a:prstGeom prst="straightConnector1">
              <a:avLst/>
            </a:prstGeom>
            <a:noFill/>
            <a:ln cap="flat" cmpd="sng" w="9525">
              <a:solidFill>
                <a:schemeClr val="dk1"/>
              </a:solidFill>
              <a:prstDash val="dash"/>
              <a:round/>
              <a:headEnd len="sm" w="sm" type="none"/>
              <a:tailEnd len="med" w="med" type="triangle"/>
            </a:ln>
          </p:spPr>
        </p:cxnSp>
        <p:cxnSp>
          <p:nvCxnSpPr>
            <p:cNvPr id="315" name="Google Shape;315;p13"/>
            <p:cNvCxnSpPr/>
            <p:nvPr/>
          </p:nvCxnSpPr>
          <p:spPr>
            <a:xfrm>
              <a:off x="5035680" y="3962160"/>
              <a:ext cx="1593720" cy="1143000"/>
            </a:xfrm>
            <a:prstGeom prst="straightConnector1">
              <a:avLst/>
            </a:prstGeom>
            <a:noFill/>
            <a:ln cap="flat" cmpd="sng" w="9525">
              <a:solidFill>
                <a:schemeClr val="dk1"/>
              </a:solidFill>
              <a:prstDash val="dash"/>
              <a:round/>
              <a:headEnd len="sm" w="sm" type="none"/>
              <a:tailEnd len="med" w="med" type="triangle"/>
            </a:ln>
          </p:spPr>
        </p:cxnSp>
        <p:cxnSp>
          <p:nvCxnSpPr>
            <p:cNvPr id="316" name="Google Shape;316;p13"/>
            <p:cNvCxnSpPr/>
            <p:nvPr/>
          </p:nvCxnSpPr>
          <p:spPr>
            <a:xfrm flipH="1">
              <a:off x="4461480" y="3962160"/>
              <a:ext cx="574200" cy="1143000"/>
            </a:xfrm>
            <a:prstGeom prst="straightConnector1">
              <a:avLst/>
            </a:prstGeom>
            <a:noFill/>
            <a:ln cap="flat" cmpd="sng" w="9525">
              <a:solidFill>
                <a:schemeClr val="lt1"/>
              </a:solidFill>
              <a:prstDash val="dash"/>
              <a:round/>
              <a:headEnd len="sm" w="sm" type="none"/>
              <a:tailEnd len="med" w="med" type="triangle"/>
            </a:ln>
          </p:spPr>
        </p:cxnSp>
        <p:cxnSp>
          <p:nvCxnSpPr>
            <p:cNvPr id="317" name="Google Shape;317;p13"/>
            <p:cNvCxnSpPr/>
            <p:nvPr/>
          </p:nvCxnSpPr>
          <p:spPr>
            <a:xfrm>
              <a:off x="5035680" y="3962160"/>
              <a:ext cx="552240" cy="1143000"/>
            </a:xfrm>
            <a:prstGeom prst="straightConnector1">
              <a:avLst/>
            </a:prstGeom>
            <a:noFill/>
            <a:ln cap="flat" cmpd="sng" w="28425">
              <a:solidFill>
                <a:schemeClr val="dk1"/>
              </a:solidFill>
              <a:prstDash val="solid"/>
              <a:round/>
              <a:headEnd len="sm" w="sm" type="none"/>
              <a:tailEnd len="med" w="med" type="triangle"/>
            </a:ln>
          </p:spPr>
        </p:cxnSp>
      </p:grpSp>
      <p:sp>
        <p:nvSpPr>
          <p:cNvPr id="318" name="Google Shape;318;p13"/>
          <p:cNvSpPr/>
          <p:nvPr/>
        </p:nvSpPr>
        <p:spPr>
          <a:xfrm>
            <a:off x="5410080" y="2833560"/>
            <a:ext cx="3805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a:t>
            </a:r>
            <a:endParaRPr b="0" i="0" sz="1800" u="none" cap="none" strike="noStrike">
              <a:solidFill>
                <a:srgbClr val="000000"/>
              </a:solidFill>
              <a:latin typeface="Arial"/>
              <a:ea typeface="Arial"/>
              <a:cs typeface="Arial"/>
              <a:sym typeface="Arial"/>
            </a:endParaRPr>
          </a:p>
        </p:txBody>
      </p:sp>
      <p:sp>
        <p:nvSpPr>
          <p:cNvPr id="319" name="Google Shape;319;p13"/>
          <p:cNvSpPr/>
          <p:nvPr/>
        </p:nvSpPr>
        <p:spPr>
          <a:xfrm>
            <a:off x="5943600" y="2133720"/>
            <a:ext cx="3805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Arial"/>
                <a:ea typeface="Arial"/>
                <a:cs typeface="Arial"/>
                <a:sym typeface="Arial"/>
              </a:rPr>
              <a:t>s</a:t>
            </a:r>
            <a:endParaRPr b="0" i="0" sz="1800" u="none" cap="none" strike="noStrike">
              <a:solidFill>
                <a:srgbClr val="000000"/>
              </a:solidFill>
              <a:latin typeface="Arial"/>
              <a:ea typeface="Arial"/>
              <a:cs typeface="Arial"/>
              <a:sym typeface="Arial"/>
            </a:endParaRPr>
          </a:p>
        </p:txBody>
      </p:sp>
      <p:sp>
        <p:nvSpPr>
          <p:cNvPr id="320" name="Google Shape;320;p13"/>
          <p:cNvSpPr/>
          <p:nvPr/>
        </p:nvSpPr>
        <p:spPr>
          <a:xfrm>
            <a:off x="5791320" y="5105520"/>
            <a:ext cx="456840" cy="364680"/>
          </a:xfrm>
          <a:prstGeom prst="rect">
            <a:avLst/>
          </a:prstGeom>
          <a:noFill/>
          <a:ln>
            <a:noFill/>
          </a:ln>
        </p:spPr>
        <p:txBody>
          <a:bodyPr anchorCtr="0" anchor="t" bIns="45000" lIns="90000" spcFirstLastPara="1" rIns="90000" wrap="square" tIns="45000">
            <a:spAutoFit/>
          </a:bodyPr>
          <a:lstStyle/>
          <a:p>
            <a:pPr indent="0" lvl="0" marL="0" marR="0" rtl="1" algn="r">
              <a:lnSpc>
                <a:spcPct val="100000"/>
              </a:lnSpc>
              <a:spcBef>
                <a:spcPts val="0"/>
              </a:spcBef>
              <a:spcAft>
                <a:spcPts val="0"/>
              </a:spcAft>
              <a:buClr>
                <a:srgbClr val="000000"/>
              </a:buClr>
              <a:buSzPts val="1800"/>
              <a:buFont typeface="Arial"/>
              <a:buNone/>
            </a:pPr>
            <a:r>
              <a:rPr b="0" i="0" lang="en-US" sz="1800" u="none" cap="none" strike="noStrike">
                <a:solidFill>
                  <a:srgbClr val="333399"/>
                </a:solidFill>
                <a:latin typeface="Arial"/>
                <a:ea typeface="Arial"/>
                <a:cs typeface="Arial"/>
                <a:sym typeface="Arial"/>
              </a:rPr>
              <a:t>s’</a:t>
            </a:r>
            <a:endParaRPr b="0" i="0" sz="1800" u="none" cap="none" strike="noStrike">
              <a:solidFill>
                <a:srgbClr val="000000"/>
              </a:solidFill>
              <a:latin typeface="Arial"/>
              <a:ea typeface="Arial"/>
              <a:cs typeface="Arial"/>
              <a:sym typeface="Arial"/>
            </a:endParaRPr>
          </a:p>
        </p:txBody>
      </p:sp>
      <p:sp>
        <p:nvSpPr>
          <p:cNvPr id="321" name="Google Shape;321;p13"/>
          <p:cNvSpPr/>
          <p:nvPr/>
        </p:nvSpPr>
        <p:spPr>
          <a:xfrm>
            <a:off x="5257800" y="3581280"/>
            <a:ext cx="76176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8000"/>
                </a:solidFill>
                <a:latin typeface="Arial"/>
                <a:ea typeface="Arial"/>
                <a:cs typeface="Arial"/>
                <a:sym typeface="Arial"/>
              </a:rPr>
              <a:t>s, a</a:t>
            </a:r>
            <a:endParaRPr b="0" i="0" sz="1800" u="none" cap="none" strike="noStrike">
              <a:solidFill>
                <a:srgbClr val="000000"/>
              </a:solidFill>
              <a:latin typeface="Arial"/>
              <a:ea typeface="Arial"/>
              <a:cs typeface="Arial"/>
              <a:sym typeface="Arial"/>
            </a:endParaRPr>
          </a:p>
        </p:txBody>
      </p:sp>
      <p:grpSp>
        <p:nvGrpSpPr>
          <p:cNvPr id="322" name="Google Shape;322;p13"/>
          <p:cNvGrpSpPr/>
          <p:nvPr/>
        </p:nvGrpSpPr>
        <p:grpSpPr>
          <a:xfrm>
            <a:off x="3733560" y="5486400"/>
            <a:ext cx="3733920" cy="533160"/>
            <a:chOff x="3733560" y="5486400"/>
            <a:chExt cx="3733920" cy="533160"/>
          </a:xfrm>
        </p:grpSpPr>
        <p:cxnSp>
          <p:nvCxnSpPr>
            <p:cNvPr id="323" name="Google Shape;323;p13"/>
            <p:cNvCxnSpPr/>
            <p:nvPr/>
          </p:nvCxnSpPr>
          <p:spPr>
            <a:xfrm flipH="1">
              <a:off x="3733560" y="5486400"/>
              <a:ext cx="1828800" cy="533160"/>
            </a:xfrm>
            <a:prstGeom prst="straightConnector1">
              <a:avLst/>
            </a:prstGeom>
            <a:noFill/>
            <a:ln cap="flat" cmpd="sng" w="9525">
              <a:solidFill>
                <a:schemeClr val="dk1"/>
              </a:solidFill>
              <a:prstDash val="dash"/>
              <a:round/>
              <a:headEnd len="sm" w="sm" type="none"/>
              <a:tailEnd len="med" w="med" type="triangle"/>
            </a:ln>
          </p:spPr>
        </p:cxnSp>
        <p:cxnSp>
          <p:nvCxnSpPr>
            <p:cNvPr id="324" name="Google Shape;324;p13"/>
            <p:cNvCxnSpPr/>
            <p:nvPr/>
          </p:nvCxnSpPr>
          <p:spPr>
            <a:xfrm>
              <a:off x="5562360" y="5486400"/>
              <a:ext cx="1905120" cy="457200"/>
            </a:xfrm>
            <a:prstGeom prst="straightConnector1">
              <a:avLst/>
            </a:prstGeom>
            <a:noFill/>
            <a:ln cap="flat" cmpd="sng" w="9525">
              <a:solidFill>
                <a:schemeClr val="dk1"/>
              </a:solidFill>
              <a:prstDash val="dash"/>
              <a:round/>
              <a:headEnd len="sm" w="sm" type="none"/>
              <a:tailEnd len="med" w="med" type="triangle"/>
            </a:ln>
          </p:spPr>
        </p:cxnSp>
        <p:cxnSp>
          <p:nvCxnSpPr>
            <p:cNvPr id="325" name="Google Shape;325;p13"/>
            <p:cNvCxnSpPr/>
            <p:nvPr/>
          </p:nvCxnSpPr>
          <p:spPr>
            <a:xfrm flipH="1">
              <a:off x="4876560" y="5486400"/>
              <a:ext cx="685800" cy="533160"/>
            </a:xfrm>
            <a:prstGeom prst="straightConnector1">
              <a:avLst/>
            </a:prstGeom>
            <a:noFill/>
            <a:ln cap="flat" cmpd="sng" w="28425">
              <a:solidFill>
                <a:schemeClr val="dk1"/>
              </a:solidFill>
              <a:prstDash val="solid"/>
              <a:round/>
              <a:headEnd len="sm" w="sm" type="none"/>
              <a:tailEnd len="med" w="med" type="triangle"/>
            </a:ln>
          </p:spPr>
        </p:cxnSp>
        <p:cxnSp>
          <p:nvCxnSpPr>
            <p:cNvPr id="326" name="Google Shape;326;p13"/>
            <p:cNvCxnSpPr/>
            <p:nvPr/>
          </p:nvCxnSpPr>
          <p:spPr>
            <a:xfrm>
              <a:off x="5562360" y="5486400"/>
              <a:ext cx="685800" cy="457200"/>
            </a:xfrm>
            <a:prstGeom prst="straightConnector1">
              <a:avLst/>
            </a:prstGeom>
            <a:noFill/>
            <a:ln cap="flat" cmpd="sng" w="9525">
              <a:solidFill>
                <a:schemeClr val="dk1"/>
              </a:solidFill>
              <a:prstDash val="dash"/>
              <a:round/>
              <a:headEnd len="sm" w="sm" type="none"/>
              <a:tailEnd len="med" w="med" type="triangle"/>
            </a:ln>
          </p:spPr>
        </p:cxnSp>
      </p:grpSp>
      <p:sp>
        <p:nvSpPr>
          <p:cNvPr id="327" name="Google Shape;327;p13"/>
          <p:cNvSpPr/>
          <p:nvPr/>
        </p:nvSpPr>
        <p:spPr>
          <a:xfrm>
            <a:off x="5486400" y="4167360"/>
            <a:ext cx="2133360" cy="404280"/>
          </a:xfrm>
          <a:custGeom>
            <a:rect b="b" l="l" r="r" t="t"/>
            <a:pathLst>
              <a:path extrusionOk="0" h="255" w="1344">
                <a:moveTo>
                  <a:pt x="0" y="255"/>
                </a:moveTo>
                <a:cubicBezTo>
                  <a:pt x="79" y="219"/>
                  <a:pt x="251" y="80"/>
                  <a:pt x="475" y="40"/>
                </a:cubicBezTo>
                <a:cubicBezTo>
                  <a:pt x="699" y="0"/>
                  <a:pt x="1199" y="19"/>
                  <a:pt x="1344" y="15"/>
                </a:cubicBezTo>
              </a:path>
            </a:pathLst>
          </a:custGeom>
          <a:noFill/>
          <a:ln cap="flat" cmpd="sng" w="507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3"/>
          <p:cNvSpPr/>
          <p:nvPr/>
        </p:nvSpPr>
        <p:spPr>
          <a:xfrm>
            <a:off x="7772400" y="3962525"/>
            <a:ext cx="3733800" cy="10653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Arial"/>
                <a:ea typeface="Arial"/>
                <a:cs typeface="Arial"/>
                <a:sym typeface="Arial"/>
              </a:rPr>
              <a:t>(s,a,s’) called a </a:t>
            </a:r>
            <a:r>
              <a:rPr b="0" i="1" lang="en-US" sz="1800" u="none" cap="none" strike="noStrike">
                <a:solidFill>
                  <a:srgbClr val="C00000"/>
                </a:solidFill>
                <a:latin typeface="Arial"/>
                <a:ea typeface="Arial"/>
                <a:cs typeface="Arial"/>
                <a:sym typeface="Arial"/>
              </a:rPr>
              <a:t>transition</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1"/>
              </a:spcBef>
              <a:spcAft>
                <a:spcPts val="0"/>
              </a:spcAft>
              <a:buClr>
                <a:srgbClr val="000000"/>
              </a:buClr>
              <a:buSzPts val="1800"/>
              <a:buFont typeface="Arial"/>
              <a:buNone/>
            </a:pPr>
            <a:r>
              <a:rPr b="0" i="0" lang="en-US" sz="1800" u="none" cap="none" strike="noStrike">
                <a:solidFill>
                  <a:srgbClr val="C00000"/>
                </a:solidFill>
                <a:latin typeface="Arial"/>
                <a:ea typeface="Arial"/>
                <a:cs typeface="Arial"/>
                <a:sym typeface="Arial"/>
              </a:rPr>
              <a:t>T(s,a,s’) = P(s’|s,a) </a:t>
            </a:r>
            <a:endParaRPr b="0" i="0" sz="1800" u="none" cap="none" strike="noStrike">
              <a:solidFill>
                <a:srgbClr val="C00000"/>
              </a:solidFill>
              <a:latin typeface="Arial"/>
              <a:ea typeface="Arial"/>
              <a:cs typeface="Arial"/>
              <a:sym typeface="Arial"/>
            </a:endParaRPr>
          </a:p>
          <a:p>
            <a:pPr indent="0" lvl="0" marL="0" marR="0" rtl="0" algn="l">
              <a:lnSpc>
                <a:spcPct val="100000"/>
              </a:lnSpc>
              <a:spcBef>
                <a:spcPts val="601"/>
              </a:spcBef>
              <a:spcAft>
                <a:spcPts val="0"/>
              </a:spcAft>
              <a:buClr>
                <a:srgbClr val="000000"/>
              </a:buClr>
              <a:buSzPts val="1800"/>
              <a:buFont typeface="Arial"/>
              <a:buNone/>
            </a:pPr>
            <a:r>
              <a:rPr b="0" i="0" lang="en-US" sz="1800" u="none" cap="none" strike="noStrike">
                <a:solidFill>
                  <a:srgbClr val="C00000"/>
                </a:solidFill>
                <a:latin typeface="Arial"/>
                <a:ea typeface="Arial"/>
                <a:cs typeface="Arial"/>
                <a:sym typeface="Arial"/>
              </a:rPr>
              <a:t>R(s,a,s’)</a:t>
            </a:r>
            <a:endParaRPr b="0" i="0" sz="1800" u="none" cap="none" strike="noStrike">
              <a:solidFill>
                <a:srgbClr val="000000"/>
              </a:solidFill>
              <a:latin typeface="Arial"/>
              <a:ea typeface="Arial"/>
              <a:cs typeface="Arial"/>
              <a:sym typeface="Arial"/>
            </a:endParaRPr>
          </a:p>
        </p:txBody>
      </p:sp>
      <p:sp>
        <p:nvSpPr>
          <p:cNvPr id="329" name="Google Shape;329;p13"/>
          <p:cNvSpPr/>
          <p:nvPr/>
        </p:nvSpPr>
        <p:spPr>
          <a:xfrm>
            <a:off x="4495680" y="4419720"/>
            <a:ext cx="106632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s,a,s’</a:t>
            </a:r>
            <a:endParaRPr b="0" i="0" sz="1800" u="none" cap="none" strike="noStrike">
              <a:solidFill>
                <a:srgbClr val="000000"/>
              </a:solidFill>
              <a:latin typeface="Arial"/>
              <a:ea typeface="Arial"/>
              <a:cs typeface="Arial"/>
              <a:sym typeface="Arial"/>
            </a:endParaRPr>
          </a:p>
        </p:txBody>
      </p:sp>
      <p:sp>
        <p:nvSpPr>
          <p:cNvPr id="330" name="Google Shape;330;p13"/>
          <p:cNvSpPr/>
          <p:nvPr/>
        </p:nvSpPr>
        <p:spPr>
          <a:xfrm>
            <a:off x="6332400" y="2301840"/>
            <a:ext cx="2201400" cy="60120"/>
          </a:xfrm>
          <a:custGeom>
            <a:rect b="b" l="l" r="r" t="t"/>
            <a:pathLst>
              <a:path extrusionOk="0" h="38" w="1387">
                <a:moveTo>
                  <a:pt x="0" y="38"/>
                </a:moveTo>
                <a:cubicBezTo>
                  <a:pt x="86" y="36"/>
                  <a:pt x="287" y="31"/>
                  <a:pt x="518" y="25"/>
                </a:cubicBezTo>
                <a:cubicBezTo>
                  <a:pt x="749" y="19"/>
                  <a:pt x="1242" y="4"/>
                  <a:pt x="1387" y="0"/>
                </a:cubicBezTo>
              </a:path>
            </a:pathLst>
          </a:custGeom>
          <a:noFill/>
          <a:ln cap="flat" cmpd="sng" w="507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3"/>
          <p:cNvSpPr/>
          <p:nvPr/>
        </p:nvSpPr>
        <p:spPr>
          <a:xfrm>
            <a:off x="8610480" y="2100240"/>
            <a:ext cx="13712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Arial"/>
                <a:ea typeface="Arial"/>
                <a:cs typeface="Arial"/>
                <a:sym typeface="Arial"/>
              </a:rPr>
              <a:t>s is a </a:t>
            </a:r>
            <a:r>
              <a:rPr b="0" i="1" lang="en-US" sz="1800" u="none" cap="none" strike="noStrike">
                <a:solidFill>
                  <a:srgbClr val="0000FF"/>
                </a:solidFill>
                <a:latin typeface="Arial"/>
                <a:ea typeface="Arial"/>
                <a:cs typeface="Arial"/>
                <a:sym typeface="Arial"/>
              </a:rPr>
              <a:t>state</a:t>
            </a:r>
            <a:endParaRPr b="0" i="0" sz="1800" u="none" cap="none" strike="noStrike">
              <a:solidFill>
                <a:srgbClr val="000000"/>
              </a:solidFill>
              <a:latin typeface="Arial"/>
              <a:ea typeface="Arial"/>
              <a:cs typeface="Arial"/>
              <a:sym typeface="Arial"/>
            </a:endParaRPr>
          </a:p>
        </p:txBody>
      </p:sp>
      <p:sp>
        <p:nvSpPr>
          <p:cNvPr id="332" name="Google Shape;332;p13"/>
          <p:cNvSpPr/>
          <p:nvPr/>
        </p:nvSpPr>
        <p:spPr>
          <a:xfrm flipH="1">
            <a:off x="3048120" y="3733920"/>
            <a:ext cx="1676160" cy="75960"/>
          </a:xfrm>
          <a:custGeom>
            <a:rect b="b" l="l" r="r" t="t"/>
            <a:pathLst>
              <a:path extrusionOk="0" h="38" w="1387">
                <a:moveTo>
                  <a:pt x="0" y="38"/>
                </a:moveTo>
                <a:cubicBezTo>
                  <a:pt x="86" y="36"/>
                  <a:pt x="287" y="31"/>
                  <a:pt x="518" y="25"/>
                </a:cubicBezTo>
                <a:cubicBezTo>
                  <a:pt x="749" y="19"/>
                  <a:pt x="1242" y="4"/>
                  <a:pt x="1387" y="0"/>
                </a:cubicBezTo>
              </a:path>
            </a:pathLst>
          </a:custGeom>
          <a:noFill/>
          <a:ln cap="flat" cmpd="sng" w="50750">
            <a:solidFill>
              <a:srgbClr val="008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Users\Dan\Dropbox\Office\CS 188\Ketrina Art\MDPs\QState.png" id="333" name="Google Shape;333;p13"/>
          <p:cNvPicPr preferRelativeResize="0"/>
          <p:nvPr/>
        </p:nvPicPr>
        <p:blipFill rotWithShape="1">
          <a:blip r:embed="rId3">
            <a:alphaModFix/>
          </a:blip>
          <a:srcRect b="0" l="0" r="0" t="0"/>
          <a:stretch/>
        </p:blipFill>
        <p:spPr>
          <a:xfrm>
            <a:off x="0" y="2464925"/>
            <a:ext cx="3017520" cy="2259720"/>
          </a:xfrm>
          <a:prstGeom prst="rect">
            <a:avLst/>
          </a:prstGeom>
          <a:noFill/>
          <a:ln>
            <a:noFill/>
          </a:ln>
        </p:spPr>
      </p:pic>
      <p:pic>
        <p:nvPicPr>
          <p:cNvPr descr="C:\Users\Dan\Dropbox\Office\CS 188\Ketrina Art\MDPs\Discounting.png" id="334" name="Google Shape;334;p13"/>
          <p:cNvPicPr preferRelativeResize="0"/>
          <p:nvPr/>
        </p:nvPicPr>
        <p:blipFill rotWithShape="1">
          <a:blip r:embed="rId4">
            <a:alphaModFix/>
          </a:blip>
          <a:srcRect b="67893" l="73754" r="1569" t="0"/>
          <a:stretch/>
        </p:blipFill>
        <p:spPr>
          <a:xfrm>
            <a:off x="10134720" y="4343400"/>
            <a:ext cx="1844280" cy="1599840"/>
          </a:xfrm>
          <a:prstGeom prst="rect">
            <a:avLst/>
          </a:prstGeom>
          <a:noFill/>
          <a:ln>
            <a:noFill/>
          </a:ln>
        </p:spPr>
      </p:pic>
      <p:pic>
        <p:nvPicPr>
          <p:cNvPr descr="C:\Users\Dan\Dropbox\Office\CS 188\Ketrina Art\MDPs\GridFutures3.png" id="335" name="Google Shape;335;p13"/>
          <p:cNvPicPr preferRelativeResize="0"/>
          <p:nvPr/>
        </p:nvPicPr>
        <p:blipFill rotWithShape="1">
          <a:blip r:embed="rId5">
            <a:alphaModFix/>
          </a:blip>
          <a:srcRect b="0" l="52629" r="24406" t="68032"/>
          <a:stretch/>
        </p:blipFill>
        <p:spPr>
          <a:xfrm>
            <a:off x="9906120" y="1447920"/>
            <a:ext cx="2057040" cy="1443960"/>
          </a:xfrm>
          <a:prstGeom prst="rect">
            <a:avLst/>
          </a:prstGeom>
          <a:noFill/>
          <a:ln>
            <a:noFill/>
          </a:ln>
        </p:spPr>
      </p:pic>
      <p:sp>
        <p:nvSpPr>
          <p:cNvPr id="336" name="Google Shape;336;p13"/>
          <p:cNvSpPr/>
          <p:nvPr/>
        </p:nvSpPr>
        <p:spPr>
          <a:xfrm>
            <a:off x="1981130" y="3208675"/>
            <a:ext cx="1371300" cy="6390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8000"/>
                </a:solidFill>
                <a:latin typeface="Arial"/>
                <a:ea typeface="Arial"/>
                <a:cs typeface="Arial"/>
                <a:sym typeface="Arial"/>
              </a:rPr>
              <a:t>(s, a) is a </a:t>
            </a:r>
            <a:r>
              <a:rPr b="0" i="1" lang="en-US" sz="1800" u="none" cap="none" strike="noStrike">
                <a:solidFill>
                  <a:srgbClr val="008000"/>
                </a:solidFill>
                <a:latin typeface="Arial"/>
                <a:ea typeface="Arial"/>
                <a:cs typeface="Arial"/>
                <a:sym typeface="Arial"/>
              </a:rPr>
              <a:t>q-state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4"/>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Utilities of Sequences</a:t>
            </a:r>
            <a:endParaRPr b="0" i="0" sz="4400" u="none" cap="none" strike="noStrike">
              <a:solidFill>
                <a:srgbClr val="000000"/>
              </a:solidFill>
              <a:latin typeface="Arial"/>
              <a:ea typeface="Arial"/>
              <a:cs typeface="Arial"/>
              <a:sym typeface="Arial"/>
            </a:endParaRPr>
          </a:p>
        </p:txBody>
      </p:sp>
      <p:pic>
        <p:nvPicPr>
          <p:cNvPr id="342" name="Google Shape;342;p14"/>
          <p:cNvPicPr preferRelativeResize="0"/>
          <p:nvPr/>
        </p:nvPicPr>
        <p:blipFill rotWithShape="1">
          <a:blip r:embed="rId3">
            <a:alphaModFix/>
          </a:blip>
          <a:srcRect b="0" l="0" r="0" t="0"/>
          <a:stretch/>
        </p:blipFill>
        <p:spPr>
          <a:xfrm>
            <a:off x="2259000" y="1248120"/>
            <a:ext cx="7875360" cy="49993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5"/>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Utilities of Sequences</a:t>
            </a:r>
            <a:endParaRPr b="0" i="0" sz="4400" u="none" cap="none" strike="noStrike">
              <a:solidFill>
                <a:srgbClr val="000000"/>
              </a:solidFill>
              <a:latin typeface="Arial"/>
              <a:ea typeface="Arial"/>
              <a:cs typeface="Arial"/>
              <a:sym typeface="Arial"/>
            </a:endParaRPr>
          </a:p>
        </p:txBody>
      </p:sp>
      <p:sp>
        <p:nvSpPr>
          <p:cNvPr id="348" name="Google Shape;348;p15"/>
          <p:cNvSpPr txBox="1"/>
          <p:nvPr/>
        </p:nvSpPr>
        <p:spPr>
          <a:xfrm>
            <a:off x="406440" y="1397160"/>
            <a:ext cx="11378880" cy="47289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100000"/>
              </a:lnSpc>
              <a:spcBef>
                <a:spcPts val="0"/>
              </a:spcBef>
              <a:spcAft>
                <a:spcPts val="0"/>
              </a:spcAft>
              <a:buClr>
                <a:srgbClr val="333399"/>
              </a:buClr>
              <a:buSzPts val="2600"/>
              <a:buFont typeface="Noto Sans Symbols"/>
              <a:buChar char="▪"/>
            </a:pPr>
            <a:r>
              <a:rPr b="0" i="0" lang="en-US" sz="2600" u="none" cap="none" strike="noStrike">
                <a:solidFill>
                  <a:srgbClr val="333399"/>
                </a:solidFill>
                <a:latin typeface="Calibri"/>
                <a:ea typeface="Calibri"/>
                <a:cs typeface="Calibri"/>
                <a:sym typeface="Calibri"/>
              </a:rPr>
              <a:t>What preferences should an agent have over reward sequences?</a:t>
            </a:r>
            <a:endParaRPr b="0" i="0" sz="26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600"/>
              <a:buFont typeface="Arial"/>
              <a:buNone/>
            </a:pPr>
            <a:r>
              <a:t/>
            </a:r>
            <a:endParaRPr b="0" i="0" sz="2600" u="none" cap="none" strike="noStrike">
              <a:solidFill>
                <a:srgbClr val="333399"/>
              </a:solidFill>
              <a:latin typeface="Calibri"/>
              <a:ea typeface="Calibri"/>
              <a:cs typeface="Calibri"/>
              <a:sym typeface="Calibri"/>
            </a:endParaRPr>
          </a:p>
          <a:p>
            <a:pPr indent="-342360" lvl="0" marL="342720" marR="0" rtl="0" algn="l">
              <a:lnSpc>
                <a:spcPct val="100000"/>
              </a:lnSpc>
              <a:spcBef>
                <a:spcPts val="561"/>
              </a:spcBef>
              <a:spcAft>
                <a:spcPts val="0"/>
              </a:spcAft>
              <a:buClr>
                <a:srgbClr val="333399"/>
              </a:buClr>
              <a:buSzPts val="2600"/>
              <a:buFont typeface="Noto Sans Symbols"/>
              <a:buChar char="▪"/>
            </a:pPr>
            <a:r>
              <a:rPr b="0" i="0" lang="en-US" sz="2600" u="none" cap="none" strike="noStrike">
                <a:solidFill>
                  <a:srgbClr val="333399"/>
                </a:solidFill>
                <a:latin typeface="Calibri"/>
                <a:ea typeface="Calibri"/>
                <a:cs typeface="Calibri"/>
                <a:sym typeface="Calibri"/>
              </a:rPr>
              <a:t>More or less?</a:t>
            </a:r>
            <a:endParaRPr b="0" i="0" sz="26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600"/>
              <a:buFont typeface="Arial"/>
              <a:buNone/>
            </a:pPr>
            <a:r>
              <a:t/>
            </a:r>
            <a:endParaRPr b="0" i="0" sz="2600" u="none" cap="none" strike="noStrike">
              <a:solidFill>
                <a:srgbClr val="333399"/>
              </a:solidFill>
              <a:latin typeface="Calibri"/>
              <a:ea typeface="Calibri"/>
              <a:cs typeface="Calibri"/>
              <a:sym typeface="Calibri"/>
            </a:endParaRPr>
          </a:p>
          <a:p>
            <a:pPr indent="-342360" lvl="0" marL="342720" marR="0" rtl="0" algn="l">
              <a:lnSpc>
                <a:spcPct val="100000"/>
              </a:lnSpc>
              <a:spcBef>
                <a:spcPts val="561"/>
              </a:spcBef>
              <a:spcAft>
                <a:spcPts val="0"/>
              </a:spcAft>
              <a:buClr>
                <a:srgbClr val="333399"/>
              </a:buClr>
              <a:buSzPts val="2600"/>
              <a:buFont typeface="Noto Sans Symbols"/>
              <a:buChar char="▪"/>
            </a:pPr>
            <a:r>
              <a:rPr b="0" i="0" lang="en-US" sz="2600" u="none" cap="none" strike="noStrike">
                <a:solidFill>
                  <a:srgbClr val="333399"/>
                </a:solidFill>
                <a:latin typeface="Calibri"/>
                <a:ea typeface="Calibri"/>
                <a:cs typeface="Calibri"/>
                <a:sym typeface="Calibri"/>
              </a:rPr>
              <a:t>Now or later?</a:t>
            </a:r>
            <a:endParaRPr b="0" i="0" sz="26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600"/>
              <a:buFont typeface="Arial"/>
              <a:buNone/>
            </a:pPr>
            <a:r>
              <a:t/>
            </a:r>
            <a:endParaRPr b="0" i="0" sz="26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600"/>
              <a:buFont typeface="Arial"/>
              <a:buNone/>
            </a:pPr>
            <a:r>
              <a:t/>
            </a:r>
            <a:endParaRPr b="0" i="0" sz="26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600"/>
              <a:buFont typeface="Arial"/>
              <a:buNone/>
            </a:pPr>
            <a:r>
              <a:t/>
            </a:r>
            <a:endParaRPr b="0" i="0" sz="26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600"/>
              <a:buFont typeface="Arial"/>
              <a:buNone/>
            </a:pPr>
            <a:r>
              <a:t/>
            </a:r>
            <a:endParaRPr b="0" i="0" sz="2600" u="none" cap="none" strike="noStrike">
              <a:solidFill>
                <a:srgbClr val="333399"/>
              </a:solidFill>
              <a:latin typeface="Calibri"/>
              <a:ea typeface="Calibri"/>
              <a:cs typeface="Calibri"/>
              <a:sym typeface="Calibri"/>
            </a:endParaRPr>
          </a:p>
        </p:txBody>
      </p:sp>
      <p:pic>
        <p:nvPicPr>
          <p:cNvPr id="349" name="Google Shape;349;p15"/>
          <p:cNvPicPr preferRelativeResize="0"/>
          <p:nvPr/>
        </p:nvPicPr>
        <p:blipFill rotWithShape="1">
          <a:blip r:embed="rId3">
            <a:alphaModFix/>
          </a:blip>
          <a:srcRect b="0" l="0" r="0" t="0"/>
          <a:stretch/>
        </p:blipFill>
        <p:spPr>
          <a:xfrm>
            <a:off x="7315200" y="3505320"/>
            <a:ext cx="4647960" cy="2950560"/>
          </a:xfrm>
          <a:prstGeom prst="rect">
            <a:avLst/>
          </a:prstGeom>
          <a:noFill/>
          <a:ln>
            <a:noFill/>
          </a:ln>
        </p:spPr>
      </p:pic>
      <p:sp>
        <p:nvSpPr>
          <p:cNvPr id="350" name="Google Shape;350;p15"/>
          <p:cNvSpPr/>
          <p:nvPr/>
        </p:nvSpPr>
        <p:spPr>
          <a:xfrm>
            <a:off x="3124080" y="2409840"/>
            <a:ext cx="15847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[1, 2, 2]</a:t>
            </a:r>
            <a:endParaRPr b="0" i="0" sz="2800" u="none" cap="none" strike="noStrike">
              <a:solidFill>
                <a:srgbClr val="000000"/>
              </a:solidFill>
              <a:latin typeface="Arial"/>
              <a:ea typeface="Arial"/>
              <a:cs typeface="Arial"/>
              <a:sym typeface="Arial"/>
            </a:endParaRPr>
          </a:p>
        </p:txBody>
      </p:sp>
      <p:sp>
        <p:nvSpPr>
          <p:cNvPr id="351" name="Google Shape;351;p15"/>
          <p:cNvSpPr/>
          <p:nvPr/>
        </p:nvSpPr>
        <p:spPr>
          <a:xfrm>
            <a:off x="5434200" y="2409840"/>
            <a:ext cx="15847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[2, 3, 4]</a:t>
            </a:r>
            <a:endParaRPr b="0" i="0" sz="2800" u="none" cap="none" strike="noStrike">
              <a:solidFill>
                <a:srgbClr val="000000"/>
              </a:solidFill>
              <a:latin typeface="Arial"/>
              <a:ea typeface="Arial"/>
              <a:cs typeface="Arial"/>
              <a:sym typeface="Arial"/>
            </a:endParaRPr>
          </a:p>
        </p:txBody>
      </p:sp>
      <p:sp>
        <p:nvSpPr>
          <p:cNvPr id="352" name="Google Shape;352;p15"/>
          <p:cNvSpPr/>
          <p:nvPr/>
        </p:nvSpPr>
        <p:spPr>
          <a:xfrm>
            <a:off x="4656600" y="2409840"/>
            <a:ext cx="65664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 or</a:t>
            </a:r>
            <a:endParaRPr b="0" i="0" sz="2800" u="none" cap="none" strike="noStrike">
              <a:solidFill>
                <a:srgbClr val="000000"/>
              </a:solidFill>
              <a:latin typeface="Arial"/>
              <a:ea typeface="Arial"/>
              <a:cs typeface="Arial"/>
              <a:sym typeface="Arial"/>
            </a:endParaRPr>
          </a:p>
        </p:txBody>
      </p:sp>
      <p:sp>
        <p:nvSpPr>
          <p:cNvPr id="353" name="Google Shape;353;p15"/>
          <p:cNvSpPr/>
          <p:nvPr/>
        </p:nvSpPr>
        <p:spPr>
          <a:xfrm>
            <a:off x="3124080" y="3439080"/>
            <a:ext cx="15847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[0, 0, 1]</a:t>
            </a:r>
            <a:endParaRPr b="0" i="0" sz="2800" u="none" cap="none" strike="noStrike">
              <a:solidFill>
                <a:srgbClr val="000000"/>
              </a:solidFill>
              <a:latin typeface="Arial"/>
              <a:ea typeface="Arial"/>
              <a:cs typeface="Arial"/>
              <a:sym typeface="Arial"/>
            </a:endParaRPr>
          </a:p>
        </p:txBody>
      </p:sp>
      <p:sp>
        <p:nvSpPr>
          <p:cNvPr id="354" name="Google Shape;354;p15"/>
          <p:cNvSpPr/>
          <p:nvPr/>
        </p:nvSpPr>
        <p:spPr>
          <a:xfrm>
            <a:off x="5434200" y="3439080"/>
            <a:ext cx="15847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[1, 0, 0]</a:t>
            </a:r>
            <a:endParaRPr b="0" i="0" sz="2800" u="none" cap="none" strike="noStrike">
              <a:solidFill>
                <a:srgbClr val="000000"/>
              </a:solidFill>
              <a:latin typeface="Arial"/>
              <a:ea typeface="Arial"/>
              <a:cs typeface="Arial"/>
              <a:sym typeface="Arial"/>
            </a:endParaRPr>
          </a:p>
        </p:txBody>
      </p:sp>
      <p:sp>
        <p:nvSpPr>
          <p:cNvPr id="355" name="Google Shape;355;p15"/>
          <p:cNvSpPr/>
          <p:nvPr/>
        </p:nvSpPr>
        <p:spPr>
          <a:xfrm>
            <a:off x="4656600" y="3439080"/>
            <a:ext cx="65664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 or</a:t>
            </a:r>
            <a:endParaRPr b="0" i="0" sz="2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6"/>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Discounting</a:t>
            </a:r>
            <a:endParaRPr b="0" i="0" sz="4400" u="none" cap="none" strike="noStrike">
              <a:solidFill>
                <a:srgbClr val="000000"/>
              </a:solidFill>
              <a:latin typeface="Arial"/>
              <a:ea typeface="Arial"/>
              <a:cs typeface="Arial"/>
              <a:sym typeface="Arial"/>
            </a:endParaRPr>
          </a:p>
        </p:txBody>
      </p:sp>
      <p:sp>
        <p:nvSpPr>
          <p:cNvPr id="361" name="Google Shape;361;p16"/>
          <p:cNvSpPr txBox="1"/>
          <p:nvPr/>
        </p:nvSpPr>
        <p:spPr>
          <a:xfrm>
            <a:off x="406440" y="1295280"/>
            <a:ext cx="11251800" cy="47289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100000"/>
              </a:lnSpc>
              <a:spcBef>
                <a:spcPts val="0"/>
              </a:spcBef>
              <a:spcAft>
                <a:spcPts val="0"/>
              </a:spcAft>
              <a:buClr>
                <a:srgbClr val="333399"/>
              </a:buClr>
              <a:buSzPts val="2800"/>
              <a:buFont typeface="Noto Sans Symbols"/>
              <a:buChar char="▪"/>
            </a:pPr>
            <a:r>
              <a:rPr b="0" i="0" lang="en-US" sz="2800" u="none" cap="none" strike="noStrike">
                <a:solidFill>
                  <a:srgbClr val="333399"/>
                </a:solidFill>
                <a:latin typeface="Calibri"/>
                <a:ea typeface="Calibri"/>
                <a:cs typeface="Calibri"/>
                <a:sym typeface="Calibri"/>
              </a:rPr>
              <a:t>It’s reasonable to maximize the sum of rewards</a:t>
            </a:r>
            <a:endParaRPr b="0" i="0" sz="2800" u="none" cap="none" strike="noStrike">
              <a:solidFill>
                <a:srgbClr val="333399"/>
              </a:solidFill>
              <a:latin typeface="Calibri"/>
              <a:ea typeface="Calibri"/>
              <a:cs typeface="Calibri"/>
              <a:sym typeface="Calibri"/>
            </a:endParaRPr>
          </a:p>
          <a:p>
            <a:pPr indent="-342360" lvl="0" marL="342720" marR="0" rtl="0" algn="l">
              <a:lnSpc>
                <a:spcPct val="100000"/>
              </a:lnSpc>
              <a:spcBef>
                <a:spcPts val="561"/>
              </a:spcBef>
              <a:spcAft>
                <a:spcPts val="0"/>
              </a:spcAft>
              <a:buClr>
                <a:srgbClr val="333399"/>
              </a:buClr>
              <a:buSzPts val="2800"/>
              <a:buFont typeface="Noto Sans Symbols"/>
              <a:buChar char="▪"/>
            </a:pPr>
            <a:r>
              <a:rPr b="0" i="0" lang="en-US" sz="2800" u="none" cap="none" strike="noStrike">
                <a:solidFill>
                  <a:srgbClr val="333399"/>
                </a:solidFill>
                <a:latin typeface="Calibri"/>
                <a:ea typeface="Calibri"/>
                <a:cs typeface="Calibri"/>
                <a:sym typeface="Calibri"/>
              </a:rPr>
              <a:t>It’s also reasonable to prefer rewards now to rewards later</a:t>
            </a:r>
            <a:endParaRPr b="0" i="0" sz="2800" u="none" cap="none" strike="noStrike">
              <a:solidFill>
                <a:srgbClr val="333399"/>
              </a:solidFill>
              <a:latin typeface="Calibri"/>
              <a:ea typeface="Calibri"/>
              <a:cs typeface="Calibri"/>
              <a:sym typeface="Calibri"/>
            </a:endParaRPr>
          </a:p>
          <a:p>
            <a:pPr indent="-342360" lvl="0" marL="342720" marR="0" rtl="0" algn="l">
              <a:lnSpc>
                <a:spcPct val="100000"/>
              </a:lnSpc>
              <a:spcBef>
                <a:spcPts val="561"/>
              </a:spcBef>
              <a:spcAft>
                <a:spcPts val="0"/>
              </a:spcAft>
              <a:buClr>
                <a:srgbClr val="333399"/>
              </a:buClr>
              <a:buSzPts val="2800"/>
              <a:buFont typeface="Noto Sans Symbols"/>
              <a:buChar char="▪"/>
            </a:pPr>
            <a:r>
              <a:rPr b="0" i="0" lang="en-US" sz="2800" u="none" cap="none" strike="noStrike">
                <a:solidFill>
                  <a:srgbClr val="333399"/>
                </a:solidFill>
                <a:latin typeface="Calibri"/>
                <a:ea typeface="Calibri"/>
                <a:cs typeface="Calibri"/>
                <a:sym typeface="Calibri"/>
              </a:rPr>
              <a:t>One solution: values of rewards decay exponentially</a:t>
            </a:r>
            <a:endParaRPr b="0" i="0" sz="2800" u="none" cap="none" strike="noStrike">
              <a:solidFill>
                <a:srgbClr val="333399"/>
              </a:solidFill>
              <a:latin typeface="Calibri"/>
              <a:ea typeface="Calibri"/>
              <a:cs typeface="Calibri"/>
              <a:sym typeface="Calibri"/>
            </a:endParaRPr>
          </a:p>
        </p:txBody>
      </p:sp>
      <p:pic>
        <p:nvPicPr>
          <p:cNvPr descr="C:\Users\Dan\Dropbox\Office\CS 188\Ketrina Art\MDPs\Discounting.png" id="362" name="Google Shape;362;p16"/>
          <p:cNvPicPr preferRelativeResize="0"/>
          <p:nvPr/>
        </p:nvPicPr>
        <p:blipFill rotWithShape="1">
          <a:blip r:embed="rId3">
            <a:alphaModFix/>
          </a:blip>
          <a:srcRect b="0" l="73754" r="1569" t="76534"/>
          <a:stretch/>
        </p:blipFill>
        <p:spPr>
          <a:xfrm>
            <a:off x="8003160" y="3276720"/>
            <a:ext cx="2283480" cy="1447560"/>
          </a:xfrm>
          <a:prstGeom prst="rect">
            <a:avLst/>
          </a:prstGeom>
          <a:noFill/>
          <a:ln>
            <a:noFill/>
          </a:ln>
        </p:spPr>
      </p:pic>
      <p:pic>
        <p:nvPicPr>
          <p:cNvPr id="363" name="Google Shape;363;p16"/>
          <p:cNvPicPr preferRelativeResize="0"/>
          <p:nvPr/>
        </p:nvPicPr>
        <p:blipFill rotWithShape="1">
          <a:blip r:embed="rId4">
            <a:alphaModFix/>
          </a:blip>
          <a:srcRect b="0" l="0" r="0" t="0"/>
          <a:stretch/>
        </p:blipFill>
        <p:spPr>
          <a:xfrm>
            <a:off x="1447920" y="2822040"/>
            <a:ext cx="2283480" cy="1975320"/>
          </a:xfrm>
          <a:prstGeom prst="rect">
            <a:avLst/>
          </a:prstGeom>
          <a:noFill/>
          <a:ln>
            <a:noFill/>
          </a:ln>
        </p:spPr>
      </p:pic>
      <p:pic>
        <p:nvPicPr>
          <p:cNvPr descr="C:\Users\Dan\Dropbox\Office\CS 188\Ketrina Art\MDPs\Discounting.png" id="364" name="Google Shape;364;p16"/>
          <p:cNvPicPr preferRelativeResize="0"/>
          <p:nvPr/>
        </p:nvPicPr>
        <p:blipFill rotWithShape="1">
          <a:blip r:embed="rId3">
            <a:alphaModFix/>
          </a:blip>
          <a:srcRect b="35794" l="73754" r="1569" t="38267"/>
          <a:stretch/>
        </p:blipFill>
        <p:spPr>
          <a:xfrm>
            <a:off x="4802760" y="3048120"/>
            <a:ext cx="2283480" cy="1599840"/>
          </a:xfrm>
          <a:prstGeom prst="rect">
            <a:avLst/>
          </a:prstGeom>
          <a:noFill/>
          <a:ln>
            <a:noFill/>
          </a:ln>
        </p:spPr>
      </p:pic>
      <p:sp>
        <p:nvSpPr>
          <p:cNvPr id="365" name="Google Shape;365;p16"/>
          <p:cNvSpPr/>
          <p:nvPr/>
        </p:nvSpPr>
        <p:spPr>
          <a:xfrm>
            <a:off x="1447920" y="5410080"/>
            <a:ext cx="2057040" cy="45612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Worth Now</a:t>
            </a:r>
            <a:endParaRPr b="0" i="0" sz="2400" u="none" cap="none" strike="noStrike">
              <a:solidFill>
                <a:srgbClr val="000000"/>
              </a:solidFill>
              <a:latin typeface="Arial"/>
              <a:ea typeface="Arial"/>
              <a:cs typeface="Arial"/>
              <a:sym typeface="Arial"/>
            </a:endParaRPr>
          </a:p>
        </p:txBody>
      </p:sp>
      <p:sp>
        <p:nvSpPr>
          <p:cNvPr id="366" name="Google Shape;366;p16"/>
          <p:cNvSpPr/>
          <p:nvPr/>
        </p:nvSpPr>
        <p:spPr>
          <a:xfrm>
            <a:off x="4648320" y="5410080"/>
            <a:ext cx="2437920" cy="8211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Worth Next Step</a:t>
            </a:r>
            <a:endParaRPr b="0" i="0" sz="2400" u="none" cap="none" strike="noStrike">
              <a:solidFill>
                <a:srgbClr val="000000"/>
              </a:solidFill>
              <a:latin typeface="Arial"/>
              <a:ea typeface="Arial"/>
              <a:cs typeface="Arial"/>
              <a:sym typeface="Arial"/>
            </a:endParaRPr>
          </a:p>
        </p:txBody>
      </p:sp>
      <p:sp>
        <p:nvSpPr>
          <p:cNvPr id="367" name="Google Shape;367;p16"/>
          <p:cNvSpPr/>
          <p:nvPr/>
        </p:nvSpPr>
        <p:spPr>
          <a:xfrm>
            <a:off x="7772400" y="5410080"/>
            <a:ext cx="3047760" cy="8211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Worth In Two Steps</a:t>
            </a:r>
            <a:endParaRPr b="0" i="0" sz="2400" u="none" cap="none" strike="noStrike">
              <a:solidFill>
                <a:srgbClr val="000000"/>
              </a:solidFill>
              <a:latin typeface="Arial"/>
              <a:ea typeface="Arial"/>
              <a:cs typeface="Arial"/>
              <a:sym typeface="Arial"/>
            </a:endParaRPr>
          </a:p>
        </p:txBody>
      </p:sp>
      <p:pic>
        <p:nvPicPr>
          <p:cNvPr descr="txp_fig" id="368" name="Google Shape;368;p16"/>
          <p:cNvPicPr preferRelativeResize="0"/>
          <p:nvPr/>
        </p:nvPicPr>
        <p:blipFill rotWithShape="1">
          <a:blip r:embed="rId5">
            <a:alphaModFix/>
          </a:blip>
          <a:srcRect b="0" l="0" r="0" t="0"/>
          <a:stretch/>
        </p:blipFill>
        <p:spPr>
          <a:xfrm>
            <a:off x="2362320" y="4752720"/>
            <a:ext cx="210600" cy="351360"/>
          </a:xfrm>
          <a:prstGeom prst="rect">
            <a:avLst/>
          </a:prstGeom>
          <a:noFill/>
          <a:ln>
            <a:noFill/>
          </a:ln>
        </p:spPr>
      </p:pic>
      <p:pic>
        <p:nvPicPr>
          <p:cNvPr descr="txp_fig" id="369" name="Google Shape;369;p16"/>
          <p:cNvPicPr preferRelativeResize="0"/>
          <p:nvPr/>
        </p:nvPicPr>
        <p:blipFill rotWithShape="1">
          <a:blip r:embed="rId6">
            <a:alphaModFix/>
          </a:blip>
          <a:srcRect b="0" l="0" r="0" t="0"/>
          <a:stretch/>
        </p:blipFill>
        <p:spPr>
          <a:xfrm>
            <a:off x="5791320" y="4853880"/>
            <a:ext cx="280440" cy="326520"/>
          </a:xfrm>
          <a:prstGeom prst="rect">
            <a:avLst/>
          </a:prstGeom>
          <a:noFill/>
          <a:ln>
            <a:noFill/>
          </a:ln>
        </p:spPr>
      </p:pic>
      <p:pic>
        <p:nvPicPr>
          <p:cNvPr descr="txp_fig" id="370" name="Google Shape;370;p16"/>
          <p:cNvPicPr preferRelativeResize="0"/>
          <p:nvPr/>
        </p:nvPicPr>
        <p:blipFill rotWithShape="1">
          <a:blip r:embed="rId7">
            <a:alphaModFix/>
          </a:blip>
          <a:srcRect b="0" l="0" r="0" t="0"/>
          <a:stretch/>
        </p:blipFill>
        <p:spPr>
          <a:xfrm>
            <a:off x="8915040" y="4648320"/>
            <a:ext cx="514440" cy="5605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7"/>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Discounting</a:t>
            </a:r>
            <a:endParaRPr b="0" i="0" sz="4400" u="none" cap="none" strike="noStrike">
              <a:solidFill>
                <a:srgbClr val="000000"/>
              </a:solidFill>
              <a:latin typeface="Arial"/>
              <a:ea typeface="Arial"/>
              <a:cs typeface="Arial"/>
              <a:sym typeface="Arial"/>
            </a:endParaRPr>
          </a:p>
        </p:txBody>
      </p:sp>
      <p:sp>
        <p:nvSpPr>
          <p:cNvPr id="377" name="Google Shape;377;p17"/>
          <p:cNvSpPr txBox="1"/>
          <p:nvPr/>
        </p:nvSpPr>
        <p:spPr>
          <a:xfrm>
            <a:off x="533520" y="1523880"/>
            <a:ext cx="5410080" cy="45255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100000"/>
              </a:lnSpc>
              <a:spcBef>
                <a:spcPts val="0"/>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How to discount?</a:t>
            </a:r>
            <a:endParaRPr b="0" i="0" sz="2200" u="none" cap="none" strike="noStrike">
              <a:solidFill>
                <a:srgbClr val="333399"/>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Each time we descend a level, we multiply in the discount once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33399"/>
              </a:solidFill>
              <a:latin typeface="Calibri"/>
              <a:ea typeface="Calibri"/>
              <a:cs typeface="Calibri"/>
              <a:sym typeface="Calibri"/>
            </a:endParaRPr>
          </a:p>
          <a:p>
            <a:pPr indent="-342360" lvl="0" marL="342720" marR="0" rtl="0" algn="l">
              <a:lnSpc>
                <a:spcPct val="100000"/>
              </a:lnSpc>
              <a:spcBef>
                <a:spcPts val="479"/>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Why discount?</a:t>
            </a:r>
            <a:endParaRPr b="0" i="0" sz="2200" u="none" cap="none" strike="noStrike">
              <a:solidFill>
                <a:srgbClr val="333399"/>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Sooner rewards probably do have higher utility than later rewards</a:t>
            </a:r>
            <a:endParaRPr b="0" i="0" sz="1800" u="none" cap="none" strike="noStrike">
              <a:solidFill>
                <a:srgbClr val="000000"/>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Also helps our algorithms converge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33399"/>
              </a:solidFill>
              <a:latin typeface="Calibri"/>
              <a:ea typeface="Calibri"/>
              <a:cs typeface="Calibri"/>
              <a:sym typeface="Calibri"/>
            </a:endParaRPr>
          </a:p>
          <a:p>
            <a:pPr indent="-342360" lvl="0" marL="342720" marR="0" rtl="0" algn="l">
              <a:lnSpc>
                <a:spcPct val="100000"/>
              </a:lnSpc>
              <a:spcBef>
                <a:spcPts val="479"/>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Example: discount of 0.5</a:t>
            </a:r>
            <a:endParaRPr b="0" i="0" sz="2200" u="none" cap="none" strike="noStrike">
              <a:solidFill>
                <a:srgbClr val="333399"/>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U([1,2,3]) = 1*1 + 0.5*2 + 0.25*3</a:t>
            </a:r>
            <a:endParaRPr b="0" i="0" sz="1800" u="none" cap="none" strike="noStrike">
              <a:solidFill>
                <a:srgbClr val="000000"/>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U([1,2,3]) &lt; U([3,2,1])</a:t>
            </a:r>
            <a:endParaRPr b="0" i="0" sz="1800" u="none" cap="none" strike="noStrike">
              <a:solidFill>
                <a:srgbClr val="000000"/>
              </a:solidFill>
              <a:latin typeface="Calibri"/>
              <a:ea typeface="Calibri"/>
              <a:cs typeface="Calibri"/>
              <a:sym typeface="Calibri"/>
            </a:endParaRPr>
          </a:p>
        </p:txBody>
      </p:sp>
      <p:grpSp>
        <p:nvGrpSpPr>
          <p:cNvPr id="378" name="Google Shape;378;p17"/>
          <p:cNvGrpSpPr/>
          <p:nvPr/>
        </p:nvGrpSpPr>
        <p:grpSpPr>
          <a:xfrm>
            <a:off x="8304120" y="1371600"/>
            <a:ext cx="2135160" cy="4874760"/>
            <a:chOff x="8304120" y="1371600"/>
            <a:chExt cx="2135160" cy="4874760"/>
          </a:xfrm>
        </p:grpSpPr>
        <p:grpSp>
          <p:nvGrpSpPr>
            <p:cNvPr id="379" name="Google Shape;379;p17"/>
            <p:cNvGrpSpPr/>
            <p:nvPr/>
          </p:nvGrpSpPr>
          <p:grpSpPr>
            <a:xfrm>
              <a:off x="8304120" y="1371600"/>
              <a:ext cx="2049480" cy="1907640"/>
              <a:chOff x="8304120" y="1371600"/>
              <a:chExt cx="2049480" cy="1907640"/>
            </a:xfrm>
          </p:grpSpPr>
          <p:sp>
            <p:nvSpPr>
              <p:cNvPr id="380" name="Google Shape;380;p17"/>
              <p:cNvSpPr/>
              <p:nvPr/>
            </p:nvSpPr>
            <p:spPr>
              <a:xfrm>
                <a:off x="9290520" y="1499760"/>
                <a:ext cx="227880" cy="18216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 name="Google Shape;381;p17"/>
              <p:cNvGrpSpPr/>
              <p:nvPr/>
            </p:nvGrpSpPr>
            <p:grpSpPr>
              <a:xfrm>
                <a:off x="8493840" y="1689480"/>
                <a:ext cx="1859760" cy="531360"/>
                <a:chOff x="8493840" y="1689480"/>
                <a:chExt cx="1859760" cy="531360"/>
              </a:xfrm>
            </p:grpSpPr>
            <p:cxnSp>
              <p:nvCxnSpPr>
                <p:cNvPr id="382" name="Google Shape;382;p17"/>
                <p:cNvCxnSpPr/>
                <p:nvPr/>
              </p:nvCxnSpPr>
              <p:spPr>
                <a:xfrm flipH="1">
                  <a:off x="8493840" y="1689480"/>
                  <a:ext cx="910800" cy="531360"/>
                </a:xfrm>
                <a:prstGeom prst="straightConnector1">
                  <a:avLst/>
                </a:prstGeom>
                <a:noFill/>
                <a:ln cap="flat" cmpd="sng" w="9525">
                  <a:solidFill>
                    <a:schemeClr val="dk1"/>
                  </a:solidFill>
                  <a:prstDash val="dash"/>
                  <a:round/>
                  <a:headEnd len="sm" w="sm" type="none"/>
                  <a:tailEnd len="med" w="med" type="triangle"/>
                </a:ln>
              </p:spPr>
            </p:cxnSp>
            <p:cxnSp>
              <p:nvCxnSpPr>
                <p:cNvPr id="383" name="Google Shape;383;p17"/>
                <p:cNvCxnSpPr/>
                <p:nvPr/>
              </p:nvCxnSpPr>
              <p:spPr>
                <a:xfrm>
                  <a:off x="9404640" y="1689480"/>
                  <a:ext cx="948960" cy="455400"/>
                </a:xfrm>
                <a:prstGeom prst="straightConnector1">
                  <a:avLst/>
                </a:prstGeom>
                <a:noFill/>
                <a:ln cap="flat" cmpd="sng" w="9525">
                  <a:solidFill>
                    <a:schemeClr val="dk1"/>
                  </a:solidFill>
                  <a:prstDash val="dash"/>
                  <a:round/>
                  <a:headEnd len="sm" w="sm" type="none"/>
                  <a:tailEnd len="med" w="med" type="triangle"/>
                </a:ln>
              </p:spPr>
            </p:cxnSp>
            <p:cxnSp>
              <p:nvCxnSpPr>
                <p:cNvPr id="384" name="Google Shape;384;p17"/>
                <p:cNvCxnSpPr/>
                <p:nvPr/>
              </p:nvCxnSpPr>
              <p:spPr>
                <a:xfrm flipH="1">
                  <a:off x="9063360" y="1689480"/>
                  <a:ext cx="341280" cy="531360"/>
                </a:xfrm>
                <a:prstGeom prst="straightConnector1">
                  <a:avLst/>
                </a:prstGeom>
                <a:noFill/>
                <a:ln cap="flat" cmpd="sng" w="28425">
                  <a:solidFill>
                    <a:schemeClr val="dk1"/>
                  </a:solidFill>
                  <a:prstDash val="solid"/>
                  <a:round/>
                  <a:headEnd len="sm" w="sm" type="none"/>
                  <a:tailEnd len="med" w="med" type="triangle"/>
                </a:ln>
              </p:spPr>
            </p:cxnSp>
            <p:cxnSp>
              <p:nvCxnSpPr>
                <p:cNvPr id="385" name="Google Shape;385;p17"/>
                <p:cNvCxnSpPr/>
                <p:nvPr/>
              </p:nvCxnSpPr>
              <p:spPr>
                <a:xfrm>
                  <a:off x="9404640" y="1689480"/>
                  <a:ext cx="341640" cy="455400"/>
                </a:xfrm>
                <a:prstGeom prst="straightConnector1">
                  <a:avLst/>
                </a:prstGeom>
                <a:noFill/>
                <a:ln cap="flat" cmpd="sng" w="9525">
                  <a:solidFill>
                    <a:schemeClr val="dk1"/>
                  </a:solidFill>
                  <a:prstDash val="dash"/>
                  <a:round/>
                  <a:headEnd len="sm" w="sm" type="none"/>
                  <a:tailEnd len="med" w="med" type="triangle"/>
                </a:ln>
              </p:spPr>
            </p:cxnSp>
          </p:grpSp>
          <p:sp>
            <p:nvSpPr>
              <p:cNvPr id="386" name="Google Shape;386;p17"/>
              <p:cNvSpPr/>
              <p:nvPr/>
            </p:nvSpPr>
            <p:spPr>
              <a:xfrm>
                <a:off x="8987400" y="2221200"/>
                <a:ext cx="189720" cy="189720"/>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17"/>
              <p:cNvGrpSpPr/>
              <p:nvPr/>
            </p:nvGrpSpPr>
            <p:grpSpPr>
              <a:xfrm>
                <a:off x="8304120" y="2410920"/>
                <a:ext cx="1556280" cy="568440"/>
                <a:chOff x="8304120" y="2410920"/>
                <a:chExt cx="1556280" cy="568440"/>
              </a:xfrm>
            </p:grpSpPr>
            <p:cxnSp>
              <p:nvCxnSpPr>
                <p:cNvPr id="388" name="Google Shape;388;p17"/>
                <p:cNvCxnSpPr/>
                <p:nvPr/>
              </p:nvCxnSpPr>
              <p:spPr>
                <a:xfrm flipH="1">
                  <a:off x="8304120" y="2410920"/>
                  <a:ext cx="762480" cy="568440"/>
                </a:xfrm>
                <a:prstGeom prst="straightConnector1">
                  <a:avLst/>
                </a:prstGeom>
                <a:noFill/>
                <a:ln cap="flat" cmpd="sng" w="9525">
                  <a:solidFill>
                    <a:schemeClr val="dk1"/>
                  </a:solidFill>
                  <a:prstDash val="dash"/>
                  <a:round/>
                  <a:headEnd len="sm" w="sm" type="none"/>
                  <a:tailEnd len="med" w="med" type="triangle"/>
                </a:ln>
              </p:spPr>
            </p:cxnSp>
            <p:cxnSp>
              <p:nvCxnSpPr>
                <p:cNvPr id="389" name="Google Shape;389;p17"/>
                <p:cNvCxnSpPr/>
                <p:nvPr/>
              </p:nvCxnSpPr>
              <p:spPr>
                <a:xfrm>
                  <a:off x="9066600" y="2410920"/>
                  <a:ext cx="793800" cy="568440"/>
                </a:xfrm>
                <a:prstGeom prst="straightConnector1">
                  <a:avLst/>
                </a:prstGeom>
                <a:noFill/>
                <a:ln cap="flat" cmpd="sng" w="9525">
                  <a:solidFill>
                    <a:schemeClr val="dk1"/>
                  </a:solidFill>
                  <a:prstDash val="dash"/>
                  <a:round/>
                  <a:headEnd len="sm" w="sm" type="none"/>
                  <a:tailEnd len="med" w="med" type="triangle"/>
                </a:ln>
              </p:spPr>
            </p:cxnSp>
            <p:cxnSp>
              <p:nvCxnSpPr>
                <p:cNvPr id="390" name="Google Shape;390;p17"/>
                <p:cNvCxnSpPr/>
                <p:nvPr/>
              </p:nvCxnSpPr>
              <p:spPr>
                <a:xfrm flipH="1">
                  <a:off x="8780400" y="2410920"/>
                  <a:ext cx="286200" cy="568440"/>
                </a:xfrm>
                <a:prstGeom prst="straightConnector1">
                  <a:avLst/>
                </a:prstGeom>
                <a:noFill/>
                <a:ln cap="flat" cmpd="sng" w="9525">
                  <a:solidFill>
                    <a:schemeClr val="lt1"/>
                  </a:solidFill>
                  <a:prstDash val="dash"/>
                  <a:round/>
                  <a:headEnd len="sm" w="sm" type="none"/>
                  <a:tailEnd len="med" w="med" type="triangle"/>
                </a:ln>
              </p:spPr>
            </p:cxnSp>
            <p:cxnSp>
              <p:nvCxnSpPr>
                <p:cNvPr id="391" name="Google Shape;391;p17"/>
                <p:cNvCxnSpPr/>
                <p:nvPr/>
              </p:nvCxnSpPr>
              <p:spPr>
                <a:xfrm>
                  <a:off x="9066600" y="2410920"/>
                  <a:ext cx="275040" cy="568440"/>
                </a:xfrm>
                <a:prstGeom prst="straightConnector1">
                  <a:avLst/>
                </a:prstGeom>
                <a:noFill/>
                <a:ln cap="flat" cmpd="sng" w="28425">
                  <a:solidFill>
                    <a:srgbClr val="C00000"/>
                  </a:solidFill>
                  <a:prstDash val="solid"/>
                  <a:round/>
                  <a:headEnd len="sm" w="sm" type="none"/>
                  <a:tailEnd len="med" w="med" type="triangle"/>
                </a:ln>
              </p:spPr>
            </p:cxnSp>
          </p:grpSp>
          <p:sp>
            <p:nvSpPr>
              <p:cNvPr id="392" name="Google Shape;392;p17"/>
              <p:cNvSpPr/>
              <p:nvPr/>
            </p:nvSpPr>
            <p:spPr>
              <a:xfrm>
                <a:off x="9222840" y="1782360"/>
                <a:ext cx="18972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7"/>
              <p:cNvSpPr/>
              <p:nvPr/>
            </p:nvSpPr>
            <p:spPr>
              <a:xfrm>
                <a:off x="9505800" y="1371600"/>
                <a:ext cx="18972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7"/>
              <p:cNvSpPr/>
              <p:nvPr/>
            </p:nvSpPr>
            <p:spPr>
              <a:xfrm>
                <a:off x="9152280" y="2135880"/>
                <a:ext cx="82260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7"/>
              <p:cNvSpPr/>
              <p:nvPr/>
            </p:nvSpPr>
            <p:spPr>
              <a:xfrm>
                <a:off x="8622360" y="2637720"/>
                <a:ext cx="74160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7"/>
              <p:cNvSpPr/>
              <p:nvPr/>
            </p:nvSpPr>
            <p:spPr>
              <a:xfrm>
                <a:off x="9215640" y="2988360"/>
                <a:ext cx="226440" cy="180720"/>
              </a:xfrm>
              <a:prstGeom prst="triangle">
                <a:avLst>
                  <a:gd fmla="val 50000" name="adj"/>
                </a:avLst>
              </a:prstGeom>
              <a:solidFill>
                <a:srgbClr val="CC00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7"/>
              <p:cNvSpPr/>
              <p:nvPr/>
            </p:nvSpPr>
            <p:spPr>
              <a:xfrm>
                <a:off x="9442440" y="2913120"/>
                <a:ext cx="34560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 name="Google Shape;398;p17"/>
            <p:cNvGrpSpPr/>
            <p:nvPr/>
          </p:nvGrpSpPr>
          <p:grpSpPr>
            <a:xfrm>
              <a:off x="8372160" y="2855880"/>
              <a:ext cx="2067120" cy="1906560"/>
              <a:chOff x="8372160" y="2855880"/>
              <a:chExt cx="2067120" cy="1906560"/>
            </a:xfrm>
          </p:grpSpPr>
          <p:sp>
            <p:nvSpPr>
              <p:cNvPr id="399" name="Google Shape;399;p17"/>
              <p:cNvSpPr/>
              <p:nvPr/>
            </p:nvSpPr>
            <p:spPr>
              <a:xfrm flipH="1">
                <a:off x="9214560" y="2984040"/>
                <a:ext cx="229680" cy="18216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0" name="Google Shape;400;p17"/>
              <p:cNvGrpSpPr/>
              <p:nvPr/>
            </p:nvGrpSpPr>
            <p:grpSpPr>
              <a:xfrm>
                <a:off x="8372160" y="3173400"/>
                <a:ext cx="1875600" cy="531000"/>
                <a:chOff x="8372160" y="3173400"/>
                <a:chExt cx="1875600" cy="531000"/>
              </a:xfrm>
            </p:grpSpPr>
            <p:cxnSp>
              <p:nvCxnSpPr>
                <p:cNvPr id="401" name="Google Shape;401;p17"/>
                <p:cNvCxnSpPr/>
                <p:nvPr/>
              </p:nvCxnSpPr>
              <p:spPr>
                <a:xfrm>
                  <a:off x="9329040" y="3173400"/>
                  <a:ext cx="918720" cy="531000"/>
                </a:xfrm>
                <a:prstGeom prst="straightConnector1">
                  <a:avLst/>
                </a:prstGeom>
                <a:noFill/>
                <a:ln cap="flat" cmpd="sng" w="9525">
                  <a:solidFill>
                    <a:schemeClr val="dk1"/>
                  </a:solidFill>
                  <a:prstDash val="dash"/>
                  <a:round/>
                  <a:headEnd len="sm" w="sm" type="none"/>
                  <a:tailEnd len="med" w="med" type="triangle"/>
                </a:ln>
              </p:spPr>
            </p:cxnSp>
            <p:cxnSp>
              <p:nvCxnSpPr>
                <p:cNvPr id="402" name="Google Shape;402;p17"/>
                <p:cNvCxnSpPr/>
                <p:nvPr/>
              </p:nvCxnSpPr>
              <p:spPr>
                <a:xfrm flipH="1">
                  <a:off x="8372160" y="3173400"/>
                  <a:ext cx="956880" cy="455400"/>
                </a:xfrm>
                <a:prstGeom prst="straightConnector1">
                  <a:avLst/>
                </a:prstGeom>
                <a:noFill/>
                <a:ln cap="flat" cmpd="sng" w="9525">
                  <a:solidFill>
                    <a:schemeClr val="dk1"/>
                  </a:solidFill>
                  <a:prstDash val="dash"/>
                  <a:round/>
                  <a:headEnd len="sm" w="sm" type="none"/>
                  <a:tailEnd len="med" w="med" type="triangle"/>
                </a:ln>
              </p:spPr>
            </p:cxnSp>
            <p:cxnSp>
              <p:nvCxnSpPr>
                <p:cNvPr id="403" name="Google Shape;403;p17"/>
                <p:cNvCxnSpPr/>
                <p:nvPr/>
              </p:nvCxnSpPr>
              <p:spPr>
                <a:xfrm>
                  <a:off x="9329040" y="3173400"/>
                  <a:ext cx="344520" cy="531000"/>
                </a:xfrm>
                <a:prstGeom prst="straightConnector1">
                  <a:avLst/>
                </a:prstGeom>
                <a:noFill/>
                <a:ln cap="flat" cmpd="sng" w="28425">
                  <a:solidFill>
                    <a:schemeClr val="dk1"/>
                  </a:solidFill>
                  <a:prstDash val="solid"/>
                  <a:round/>
                  <a:headEnd len="sm" w="sm" type="none"/>
                  <a:tailEnd len="med" w="med" type="triangle"/>
                </a:ln>
              </p:spPr>
            </p:cxnSp>
            <p:cxnSp>
              <p:nvCxnSpPr>
                <p:cNvPr id="404" name="Google Shape;404;p17"/>
                <p:cNvCxnSpPr/>
                <p:nvPr/>
              </p:nvCxnSpPr>
              <p:spPr>
                <a:xfrm flipH="1">
                  <a:off x="8984520" y="3173400"/>
                  <a:ext cx="344520" cy="455400"/>
                </a:xfrm>
                <a:prstGeom prst="straightConnector1">
                  <a:avLst/>
                </a:prstGeom>
                <a:noFill/>
                <a:ln cap="flat" cmpd="sng" w="9525">
                  <a:solidFill>
                    <a:schemeClr val="dk1"/>
                  </a:solidFill>
                  <a:prstDash val="dash"/>
                  <a:round/>
                  <a:headEnd len="sm" w="sm" type="none"/>
                  <a:tailEnd len="med" w="med" type="triangle"/>
                </a:ln>
              </p:spPr>
            </p:cxnSp>
          </p:grpSp>
          <p:sp>
            <p:nvSpPr>
              <p:cNvPr id="405" name="Google Shape;405;p17"/>
              <p:cNvSpPr/>
              <p:nvPr/>
            </p:nvSpPr>
            <p:spPr>
              <a:xfrm flipH="1">
                <a:off x="9558000" y="3704760"/>
                <a:ext cx="191160" cy="189360"/>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17"/>
              <p:cNvGrpSpPr/>
              <p:nvPr/>
            </p:nvGrpSpPr>
            <p:grpSpPr>
              <a:xfrm>
                <a:off x="8869680" y="3894480"/>
                <a:ext cx="1569600" cy="567720"/>
                <a:chOff x="8869680" y="3894480"/>
                <a:chExt cx="1569600" cy="567720"/>
              </a:xfrm>
            </p:grpSpPr>
            <p:cxnSp>
              <p:nvCxnSpPr>
                <p:cNvPr id="407" name="Google Shape;407;p17"/>
                <p:cNvCxnSpPr/>
                <p:nvPr/>
              </p:nvCxnSpPr>
              <p:spPr>
                <a:xfrm>
                  <a:off x="9670320" y="3894480"/>
                  <a:ext cx="768960" cy="567720"/>
                </a:xfrm>
                <a:prstGeom prst="straightConnector1">
                  <a:avLst/>
                </a:prstGeom>
                <a:noFill/>
                <a:ln cap="flat" cmpd="sng" w="9525">
                  <a:solidFill>
                    <a:schemeClr val="dk1"/>
                  </a:solidFill>
                  <a:prstDash val="dash"/>
                  <a:round/>
                  <a:headEnd len="sm" w="sm" type="none"/>
                  <a:tailEnd len="med" w="med" type="triangle"/>
                </a:ln>
              </p:spPr>
            </p:cxnSp>
            <p:cxnSp>
              <p:nvCxnSpPr>
                <p:cNvPr id="408" name="Google Shape;408;p17"/>
                <p:cNvCxnSpPr/>
                <p:nvPr/>
              </p:nvCxnSpPr>
              <p:spPr>
                <a:xfrm flipH="1">
                  <a:off x="8869680" y="3894480"/>
                  <a:ext cx="800640" cy="567720"/>
                </a:xfrm>
                <a:prstGeom prst="straightConnector1">
                  <a:avLst/>
                </a:prstGeom>
                <a:noFill/>
                <a:ln cap="flat" cmpd="sng" w="9525">
                  <a:solidFill>
                    <a:schemeClr val="dk1"/>
                  </a:solidFill>
                  <a:prstDash val="dash"/>
                  <a:round/>
                  <a:headEnd len="sm" w="sm" type="none"/>
                  <a:tailEnd len="med" w="med" type="triangle"/>
                </a:ln>
              </p:spPr>
            </p:cxnSp>
            <p:cxnSp>
              <p:nvCxnSpPr>
                <p:cNvPr id="409" name="Google Shape;409;p17"/>
                <p:cNvCxnSpPr/>
                <p:nvPr/>
              </p:nvCxnSpPr>
              <p:spPr>
                <a:xfrm>
                  <a:off x="9670320" y="3894480"/>
                  <a:ext cx="288360" cy="567720"/>
                </a:xfrm>
                <a:prstGeom prst="straightConnector1">
                  <a:avLst/>
                </a:prstGeom>
                <a:noFill/>
                <a:ln cap="flat" cmpd="sng" w="9525">
                  <a:solidFill>
                    <a:schemeClr val="lt1"/>
                  </a:solidFill>
                  <a:prstDash val="dash"/>
                  <a:round/>
                  <a:headEnd len="sm" w="sm" type="none"/>
                  <a:tailEnd len="med" w="med" type="triangle"/>
                </a:ln>
              </p:spPr>
            </p:cxnSp>
            <p:cxnSp>
              <p:nvCxnSpPr>
                <p:cNvPr id="410" name="Google Shape;410;p17"/>
                <p:cNvCxnSpPr/>
                <p:nvPr/>
              </p:nvCxnSpPr>
              <p:spPr>
                <a:xfrm flipH="1">
                  <a:off x="9392760" y="3894480"/>
                  <a:ext cx="277560" cy="567720"/>
                </a:xfrm>
                <a:prstGeom prst="straightConnector1">
                  <a:avLst/>
                </a:prstGeom>
                <a:noFill/>
                <a:ln cap="flat" cmpd="sng" w="28425">
                  <a:solidFill>
                    <a:srgbClr val="C00000"/>
                  </a:solidFill>
                  <a:prstDash val="solid"/>
                  <a:round/>
                  <a:headEnd len="sm" w="sm" type="none"/>
                  <a:tailEnd len="med" w="med" type="triangle"/>
                </a:ln>
              </p:spPr>
            </p:cxnSp>
          </p:grpSp>
          <p:sp>
            <p:nvSpPr>
              <p:cNvPr id="411" name="Google Shape;411;p17"/>
              <p:cNvSpPr/>
              <p:nvPr/>
            </p:nvSpPr>
            <p:spPr>
              <a:xfrm flipH="1">
                <a:off x="9320760" y="3266280"/>
                <a:ext cx="191160" cy="367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7"/>
              <p:cNvSpPr/>
              <p:nvPr/>
            </p:nvSpPr>
            <p:spPr>
              <a:xfrm flipH="1">
                <a:off x="9035640" y="2855880"/>
                <a:ext cx="19116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7"/>
              <p:cNvSpPr/>
              <p:nvPr/>
            </p:nvSpPr>
            <p:spPr>
              <a:xfrm flipH="1">
                <a:off x="8753400" y="3619440"/>
                <a:ext cx="82980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7"/>
              <p:cNvSpPr/>
              <p:nvPr/>
            </p:nvSpPr>
            <p:spPr>
              <a:xfrm flipH="1">
                <a:off x="9370440" y="4120920"/>
                <a:ext cx="74808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7"/>
              <p:cNvSpPr/>
              <p:nvPr/>
            </p:nvSpPr>
            <p:spPr>
              <a:xfrm flipH="1">
                <a:off x="9291600" y="4471200"/>
                <a:ext cx="228240" cy="180720"/>
              </a:xfrm>
              <a:prstGeom prst="triangle">
                <a:avLst>
                  <a:gd fmla="val 50000" name="adj"/>
                </a:avLst>
              </a:prstGeom>
              <a:solidFill>
                <a:srgbClr val="CC00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7"/>
              <p:cNvSpPr/>
              <p:nvPr/>
            </p:nvSpPr>
            <p:spPr>
              <a:xfrm flipH="1">
                <a:off x="8942760" y="4396320"/>
                <a:ext cx="34848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17"/>
            <p:cNvGrpSpPr/>
            <p:nvPr/>
          </p:nvGrpSpPr>
          <p:grpSpPr>
            <a:xfrm>
              <a:off x="8304120" y="4338720"/>
              <a:ext cx="2049480" cy="1907640"/>
              <a:chOff x="8304120" y="4338720"/>
              <a:chExt cx="2049480" cy="1907640"/>
            </a:xfrm>
          </p:grpSpPr>
          <p:sp>
            <p:nvSpPr>
              <p:cNvPr id="418" name="Google Shape;418;p17"/>
              <p:cNvSpPr/>
              <p:nvPr/>
            </p:nvSpPr>
            <p:spPr>
              <a:xfrm>
                <a:off x="9290520" y="4466880"/>
                <a:ext cx="227880" cy="18216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17"/>
              <p:cNvGrpSpPr/>
              <p:nvPr/>
            </p:nvGrpSpPr>
            <p:grpSpPr>
              <a:xfrm>
                <a:off x="8493840" y="4656600"/>
                <a:ext cx="1859760" cy="531360"/>
                <a:chOff x="8493840" y="4656600"/>
                <a:chExt cx="1859760" cy="531360"/>
              </a:xfrm>
            </p:grpSpPr>
            <p:cxnSp>
              <p:nvCxnSpPr>
                <p:cNvPr id="420" name="Google Shape;420;p17"/>
                <p:cNvCxnSpPr/>
                <p:nvPr/>
              </p:nvCxnSpPr>
              <p:spPr>
                <a:xfrm flipH="1">
                  <a:off x="8493840" y="4656600"/>
                  <a:ext cx="910800" cy="531360"/>
                </a:xfrm>
                <a:prstGeom prst="straightConnector1">
                  <a:avLst/>
                </a:prstGeom>
                <a:noFill/>
                <a:ln cap="flat" cmpd="sng" w="9525">
                  <a:solidFill>
                    <a:schemeClr val="dk1"/>
                  </a:solidFill>
                  <a:prstDash val="dash"/>
                  <a:round/>
                  <a:headEnd len="sm" w="sm" type="none"/>
                  <a:tailEnd len="med" w="med" type="triangle"/>
                </a:ln>
              </p:spPr>
            </p:cxnSp>
            <p:cxnSp>
              <p:nvCxnSpPr>
                <p:cNvPr id="421" name="Google Shape;421;p17"/>
                <p:cNvCxnSpPr/>
                <p:nvPr/>
              </p:nvCxnSpPr>
              <p:spPr>
                <a:xfrm>
                  <a:off x="9404640" y="4656600"/>
                  <a:ext cx="948960" cy="455400"/>
                </a:xfrm>
                <a:prstGeom prst="straightConnector1">
                  <a:avLst/>
                </a:prstGeom>
                <a:noFill/>
                <a:ln cap="flat" cmpd="sng" w="9525">
                  <a:solidFill>
                    <a:schemeClr val="dk1"/>
                  </a:solidFill>
                  <a:prstDash val="dash"/>
                  <a:round/>
                  <a:headEnd len="sm" w="sm" type="none"/>
                  <a:tailEnd len="med" w="med" type="triangle"/>
                </a:ln>
              </p:spPr>
            </p:cxnSp>
            <p:cxnSp>
              <p:nvCxnSpPr>
                <p:cNvPr id="422" name="Google Shape;422;p17"/>
                <p:cNvCxnSpPr/>
                <p:nvPr/>
              </p:nvCxnSpPr>
              <p:spPr>
                <a:xfrm flipH="1">
                  <a:off x="9063360" y="4656600"/>
                  <a:ext cx="341280" cy="531360"/>
                </a:xfrm>
                <a:prstGeom prst="straightConnector1">
                  <a:avLst/>
                </a:prstGeom>
                <a:noFill/>
                <a:ln cap="flat" cmpd="sng" w="28425">
                  <a:solidFill>
                    <a:schemeClr val="dk1"/>
                  </a:solidFill>
                  <a:prstDash val="solid"/>
                  <a:round/>
                  <a:headEnd len="sm" w="sm" type="none"/>
                  <a:tailEnd len="med" w="med" type="triangle"/>
                </a:ln>
              </p:spPr>
            </p:cxnSp>
            <p:cxnSp>
              <p:nvCxnSpPr>
                <p:cNvPr id="423" name="Google Shape;423;p17"/>
                <p:cNvCxnSpPr/>
                <p:nvPr/>
              </p:nvCxnSpPr>
              <p:spPr>
                <a:xfrm>
                  <a:off x="9404640" y="4656600"/>
                  <a:ext cx="341640" cy="455400"/>
                </a:xfrm>
                <a:prstGeom prst="straightConnector1">
                  <a:avLst/>
                </a:prstGeom>
                <a:noFill/>
                <a:ln cap="flat" cmpd="sng" w="9525">
                  <a:solidFill>
                    <a:schemeClr val="dk1"/>
                  </a:solidFill>
                  <a:prstDash val="dash"/>
                  <a:round/>
                  <a:headEnd len="sm" w="sm" type="none"/>
                  <a:tailEnd len="med" w="med" type="triangle"/>
                </a:ln>
              </p:spPr>
            </p:cxnSp>
          </p:grpSp>
          <p:sp>
            <p:nvSpPr>
              <p:cNvPr id="424" name="Google Shape;424;p17"/>
              <p:cNvSpPr/>
              <p:nvPr/>
            </p:nvSpPr>
            <p:spPr>
              <a:xfrm>
                <a:off x="8987400" y="5188320"/>
                <a:ext cx="189720" cy="189720"/>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 name="Google Shape;425;p17"/>
              <p:cNvGrpSpPr/>
              <p:nvPr/>
            </p:nvGrpSpPr>
            <p:grpSpPr>
              <a:xfrm>
                <a:off x="8304120" y="5378040"/>
                <a:ext cx="1556280" cy="568080"/>
                <a:chOff x="8304120" y="5378040"/>
                <a:chExt cx="1556280" cy="568080"/>
              </a:xfrm>
            </p:grpSpPr>
            <p:cxnSp>
              <p:nvCxnSpPr>
                <p:cNvPr id="426" name="Google Shape;426;p17"/>
                <p:cNvCxnSpPr/>
                <p:nvPr/>
              </p:nvCxnSpPr>
              <p:spPr>
                <a:xfrm flipH="1">
                  <a:off x="8304120" y="5378040"/>
                  <a:ext cx="762480" cy="568080"/>
                </a:xfrm>
                <a:prstGeom prst="straightConnector1">
                  <a:avLst/>
                </a:prstGeom>
                <a:noFill/>
                <a:ln cap="flat" cmpd="sng" w="9525">
                  <a:solidFill>
                    <a:schemeClr val="dk1"/>
                  </a:solidFill>
                  <a:prstDash val="dash"/>
                  <a:round/>
                  <a:headEnd len="sm" w="sm" type="none"/>
                  <a:tailEnd len="med" w="med" type="triangle"/>
                </a:ln>
              </p:spPr>
            </p:cxnSp>
            <p:cxnSp>
              <p:nvCxnSpPr>
                <p:cNvPr id="427" name="Google Shape;427;p17"/>
                <p:cNvCxnSpPr/>
                <p:nvPr/>
              </p:nvCxnSpPr>
              <p:spPr>
                <a:xfrm>
                  <a:off x="9066600" y="5378040"/>
                  <a:ext cx="793800" cy="568080"/>
                </a:xfrm>
                <a:prstGeom prst="straightConnector1">
                  <a:avLst/>
                </a:prstGeom>
                <a:noFill/>
                <a:ln cap="flat" cmpd="sng" w="9525">
                  <a:solidFill>
                    <a:schemeClr val="dk1"/>
                  </a:solidFill>
                  <a:prstDash val="dash"/>
                  <a:round/>
                  <a:headEnd len="sm" w="sm" type="none"/>
                  <a:tailEnd len="med" w="med" type="triangle"/>
                </a:ln>
              </p:spPr>
            </p:cxnSp>
            <p:cxnSp>
              <p:nvCxnSpPr>
                <p:cNvPr id="428" name="Google Shape;428;p17"/>
                <p:cNvCxnSpPr/>
                <p:nvPr/>
              </p:nvCxnSpPr>
              <p:spPr>
                <a:xfrm flipH="1">
                  <a:off x="8780400" y="5378040"/>
                  <a:ext cx="286200" cy="568080"/>
                </a:xfrm>
                <a:prstGeom prst="straightConnector1">
                  <a:avLst/>
                </a:prstGeom>
                <a:noFill/>
                <a:ln cap="flat" cmpd="sng" w="9525">
                  <a:solidFill>
                    <a:schemeClr val="lt1"/>
                  </a:solidFill>
                  <a:prstDash val="dash"/>
                  <a:round/>
                  <a:headEnd len="sm" w="sm" type="none"/>
                  <a:tailEnd len="med" w="med" type="triangle"/>
                </a:ln>
              </p:spPr>
            </p:cxnSp>
            <p:cxnSp>
              <p:nvCxnSpPr>
                <p:cNvPr id="429" name="Google Shape;429;p17"/>
                <p:cNvCxnSpPr/>
                <p:nvPr/>
              </p:nvCxnSpPr>
              <p:spPr>
                <a:xfrm>
                  <a:off x="9066600" y="5378040"/>
                  <a:ext cx="275040" cy="568080"/>
                </a:xfrm>
                <a:prstGeom prst="straightConnector1">
                  <a:avLst/>
                </a:prstGeom>
                <a:noFill/>
                <a:ln cap="flat" cmpd="sng" w="28425">
                  <a:solidFill>
                    <a:srgbClr val="C00000"/>
                  </a:solidFill>
                  <a:prstDash val="solid"/>
                  <a:round/>
                  <a:headEnd len="sm" w="sm" type="none"/>
                  <a:tailEnd len="med" w="med" type="triangle"/>
                </a:ln>
              </p:spPr>
            </p:cxnSp>
          </p:grpSp>
          <p:sp>
            <p:nvSpPr>
              <p:cNvPr id="430" name="Google Shape;430;p17"/>
              <p:cNvSpPr/>
              <p:nvPr/>
            </p:nvSpPr>
            <p:spPr>
              <a:xfrm>
                <a:off x="9222840" y="4749480"/>
                <a:ext cx="18972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7"/>
              <p:cNvSpPr/>
              <p:nvPr/>
            </p:nvSpPr>
            <p:spPr>
              <a:xfrm>
                <a:off x="9505800" y="4338720"/>
                <a:ext cx="18972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7"/>
              <p:cNvSpPr/>
              <p:nvPr/>
            </p:nvSpPr>
            <p:spPr>
              <a:xfrm>
                <a:off x="9152280" y="5102640"/>
                <a:ext cx="82260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7"/>
              <p:cNvSpPr/>
              <p:nvPr/>
            </p:nvSpPr>
            <p:spPr>
              <a:xfrm>
                <a:off x="8622360" y="5604840"/>
                <a:ext cx="74160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7"/>
              <p:cNvSpPr/>
              <p:nvPr/>
            </p:nvSpPr>
            <p:spPr>
              <a:xfrm>
                <a:off x="9215640" y="5955120"/>
                <a:ext cx="226440" cy="18072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7"/>
              <p:cNvSpPr/>
              <p:nvPr/>
            </p:nvSpPr>
            <p:spPr>
              <a:xfrm>
                <a:off x="9442440" y="5880240"/>
                <a:ext cx="345600" cy="366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6" name="Google Shape;436;p17"/>
          <p:cNvSpPr/>
          <p:nvPr/>
        </p:nvSpPr>
        <p:spPr>
          <a:xfrm>
            <a:off x="7772400" y="3505320"/>
            <a:ext cx="304560" cy="1142640"/>
          </a:xfrm>
          <a:prstGeom prst="leftBrace">
            <a:avLst>
              <a:gd fmla="val 3125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7"/>
          <p:cNvSpPr/>
          <p:nvPr/>
        </p:nvSpPr>
        <p:spPr>
          <a:xfrm>
            <a:off x="7772400" y="1981080"/>
            <a:ext cx="304560" cy="1142640"/>
          </a:xfrm>
          <a:prstGeom prst="leftBrace">
            <a:avLst>
              <a:gd fmla="val 3125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7"/>
          <p:cNvSpPr/>
          <p:nvPr/>
        </p:nvSpPr>
        <p:spPr>
          <a:xfrm>
            <a:off x="7772400" y="5029200"/>
            <a:ext cx="304560" cy="1142640"/>
          </a:xfrm>
          <a:prstGeom prst="leftBrace">
            <a:avLst>
              <a:gd fmla="val 3125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xp_fig" id="439" name="Google Shape;439;p17"/>
          <p:cNvPicPr preferRelativeResize="0"/>
          <p:nvPr/>
        </p:nvPicPr>
        <p:blipFill rotWithShape="1">
          <a:blip r:embed="rId3">
            <a:alphaModFix/>
          </a:blip>
          <a:srcRect b="0" l="0" r="0" t="0"/>
          <a:stretch/>
        </p:blipFill>
        <p:spPr>
          <a:xfrm>
            <a:off x="7162920" y="2312640"/>
            <a:ext cx="210600" cy="351360"/>
          </a:xfrm>
          <a:prstGeom prst="rect">
            <a:avLst/>
          </a:prstGeom>
          <a:noFill/>
          <a:ln>
            <a:noFill/>
          </a:ln>
        </p:spPr>
      </p:pic>
      <p:pic>
        <p:nvPicPr>
          <p:cNvPr descr="txp_fig" id="440" name="Google Shape;440;p17"/>
          <p:cNvPicPr preferRelativeResize="0"/>
          <p:nvPr/>
        </p:nvPicPr>
        <p:blipFill rotWithShape="1">
          <a:blip r:embed="rId4">
            <a:alphaModFix/>
          </a:blip>
          <a:srcRect b="0" l="0" r="0" t="0"/>
          <a:stretch/>
        </p:blipFill>
        <p:spPr>
          <a:xfrm>
            <a:off x="7137720" y="3856680"/>
            <a:ext cx="280440" cy="326520"/>
          </a:xfrm>
          <a:prstGeom prst="rect">
            <a:avLst/>
          </a:prstGeom>
          <a:noFill/>
          <a:ln>
            <a:noFill/>
          </a:ln>
        </p:spPr>
      </p:pic>
      <p:pic>
        <p:nvPicPr>
          <p:cNvPr descr="txp_fig" id="441" name="Google Shape;441;p17"/>
          <p:cNvPicPr preferRelativeResize="0"/>
          <p:nvPr/>
        </p:nvPicPr>
        <p:blipFill rotWithShape="1">
          <a:blip r:embed="rId5">
            <a:alphaModFix/>
          </a:blip>
          <a:srcRect b="0" l="0" r="0" t="0"/>
          <a:stretch/>
        </p:blipFill>
        <p:spPr>
          <a:xfrm>
            <a:off x="7056360" y="5225040"/>
            <a:ext cx="514440" cy="560520"/>
          </a:xfrm>
          <a:prstGeom prst="rect">
            <a:avLst/>
          </a:prstGeom>
          <a:noFill/>
          <a:ln>
            <a:noFill/>
          </a:ln>
        </p:spPr>
      </p:pic>
      <p:pic>
        <p:nvPicPr>
          <p:cNvPr descr="C:\Users\Dan\Dropbox\Office\CS 188\Ketrina Art\MDPs\Discounting.png" id="442" name="Google Shape;442;p17"/>
          <p:cNvPicPr preferRelativeResize="0"/>
          <p:nvPr/>
        </p:nvPicPr>
        <p:blipFill rotWithShape="1">
          <a:blip r:embed="rId6">
            <a:alphaModFix/>
          </a:blip>
          <a:srcRect b="0" l="73754" r="1569" t="76534"/>
          <a:stretch/>
        </p:blipFill>
        <p:spPr>
          <a:xfrm>
            <a:off x="5486400" y="5181480"/>
            <a:ext cx="1562040" cy="990360"/>
          </a:xfrm>
          <a:prstGeom prst="rect">
            <a:avLst/>
          </a:prstGeom>
          <a:noFill/>
          <a:ln>
            <a:noFill/>
          </a:ln>
        </p:spPr>
      </p:pic>
      <p:pic>
        <p:nvPicPr>
          <p:cNvPr id="443" name="Google Shape;443;p17"/>
          <p:cNvPicPr preferRelativeResize="0"/>
          <p:nvPr/>
        </p:nvPicPr>
        <p:blipFill rotWithShape="1">
          <a:blip r:embed="rId7">
            <a:alphaModFix/>
          </a:blip>
          <a:srcRect b="0" l="0" r="0" t="0"/>
          <a:stretch/>
        </p:blipFill>
        <p:spPr>
          <a:xfrm>
            <a:off x="5562720" y="1676520"/>
            <a:ext cx="1761120" cy="1523520"/>
          </a:xfrm>
          <a:prstGeom prst="rect">
            <a:avLst/>
          </a:prstGeom>
          <a:noFill/>
          <a:ln>
            <a:noFill/>
          </a:ln>
        </p:spPr>
      </p:pic>
      <p:pic>
        <p:nvPicPr>
          <p:cNvPr descr="C:\Users\Dan\Dropbox\Office\CS 188\Ketrina Art\MDPs\Discounting.png" id="444" name="Google Shape;444;p17"/>
          <p:cNvPicPr preferRelativeResize="0"/>
          <p:nvPr/>
        </p:nvPicPr>
        <p:blipFill rotWithShape="1">
          <a:blip r:embed="rId6">
            <a:alphaModFix/>
          </a:blip>
          <a:srcRect b="35794" l="73754" r="1569" t="38267"/>
          <a:stretch/>
        </p:blipFill>
        <p:spPr>
          <a:xfrm>
            <a:off x="5562720" y="3429000"/>
            <a:ext cx="1565640" cy="10969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8"/>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Quiz: Discounting</a:t>
            </a:r>
            <a:endParaRPr b="0" i="0" sz="4400" u="none" cap="none" strike="noStrike">
              <a:solidFill>
                <a:srgbClr val="000000"/>
              </a:solidFill>
              <a:latin typeface="Arial"/>
              <a:ea typeface="Arial"/>
              <a:cs typeface="Arial"/>
              <a:sym typeface="Arial"/>
            </a:endParaRPr>
          </a:p>
        </p:txBody>
      </p:sp>
      <p:sp>
        <p:nvSpPr>
          <p:cNvPr id="450" name="Google Shape;450;p18"/>
          <p:cNvSpPr txBox="1"/>
          <p:nvPr/>
        </p:nvSpPr>
        <p:spPr>
          <a:xfrm>
            <a:off x="406440" y="1397160"/>
            <a:ext cx="11480400" cy="47289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100000"/>
              </a:lnSpc>
              <a:spcBef>
                <a:spcPts val="0"/>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Given:</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sz="2400">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sz="2400">
              <a:solidFill>
                <a:srgbClr val="333399"/>
              </a:solidFill>
              <a:latin typeface="Calibri"/>
              <a:ea typeface="Calibri"/>
              <a:cs typeface="Calibri"/>
              <a:sym typeface="Calibri"/>
            </a:endParaRPr>
          </a:p>
          <a:p>
            <a:pPr indent="-285480" lvl="1" marL="743040" marR="0" rtl="0" algn="l">
              <a:lnSpc>
                <a:spcPct val="100000"/>
              </a:lnSpc>
              <a:spcBef>
                <a:spcPts val="479"/>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Actions: East, West, and Exit (only available in exit states a, e)</a:t>
            </a:r>
            <a:endParaRPr b="0" i="0" sz="2000" u="none" cap="none" strike="noStrike">
              <a:solidFill>
                <a:srgbClr val="000000"/>
              </a:solidFill>
              <a:latin typeface="Calibri"/>
              <a:ea typeface="Calibri"/>
              <a:cs typeface="Calibri"/>
              <a:sym typeface="Calibri"/>
            </a:endParaRPr>
          </a:p>
          <a:p>
            <a:pPr indent="-285480" lvl="1" marL="743040" marR="0" rtl="0" algn="l">
              <a:lnSpc>
                <a:spcPct val="100000"/>
              </a:lnSpc>
              <a:spcBef>
                <a:spcPts val="479"/>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Transitions: deterministic</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000"/>
              <a:buFont typeface="Arial"/>
              <a:buNone/>
            </a:pPr>
            <a:r>
              <a:t/>
            </a:r>
            <a:endParaRPr b="0" i="0" sz="2000" u="none" cap="none" strike="noStrike">
              <a:solidFill>
                <a:srgbClr val="333399"/>
              </a:solidFill>
              <a:latin typeface="Calibri"/>
              <a:ea typeface="Calibri"/>
              <a:cs typeface="Calibri"/>
              <a:sym typeface="Calibri"/>
            </a:endParaRPr>
          </a:p>
          <a:p>
            <a:pPr indent="-342360" lvl="0" marL="342720" marR="0" rtl="0" algn="l">
              <a:lnSpc>
                <a:spcPct val="100000"/>
              </a:lnSpc>
              <a:spcBef>
                <a:spcPts val="561"/>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Quiz 1: For </a:t>
            </a:r>
            <a:r>
              <a:rPr b="0" i="0" lang="en-US" sz="2400" u="none" cap="none" strike="noStrike">
                <a:solidFill>
                  <a:srgbClr val="333399"/>
                </a:solidFill>
                <a:latin typeface="Arial"/>
                <a:ea typeface="Arial"/>
                <a:cs typeface="Arial"/>
                <a:sym typeface="Arial"/>
              </a:rPr>
              <a:t>Ɣ</a:t>
            </a:r>
            <a:r>
              <a:rPr b="0" i="0" lang="en-US" sz="2400" u="none" cap="none" strike="noStrike">
                <a:solidFill>
                  <a:srgbClr val="333399"/>
                </a:solidFill>
                <a:latin typeface="Calibri"/>
                <a:ea typeface="Calibri"/>
                <a:cs typeface="Calibri"/>
                <a:sym typeface="Calibri"/>
              </a:rPr>
              <a:t> = 1, what is the optimal policy?</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342360" lvl="0" marL="342720" marR="0" rtl="0" algn="l">
              <a:lnSpc>
                <a:spcPct val="100000"/>
              </a:lnSpc>
              <a:spcBef>
                <a:spcPts val="561"/>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Quiz 2: For </a:t>
            </a:r>
            <a:r>
              <a:rPr b="0" i="0" lang="en-US" sz="2400" u="none" cap="none" strike="noStrike">
                <a:solidFill>
                  <a:srgbClr val="333399"/>
                </a:solidFill>
                <a:latin typeface="Arial"/>
                <a:ea typeface="Arial"/>
                <a:cs typeface="Arial"/>
                <a:sym typeface="Arial"/>
              </a:rPr>
              <a:t>Ɣ</a:t>
            </a:r>
            <a:r>
              <a:rPr b="0" i="0" lang="en-US" sz="2400" u="none" cap="none" strike="noStrike">
                <a:solidFill>
                  <a:srgbClr val="333399"/>
                </a:solidFill>
                <a:latin typeface="Calibri"/>
                <a:ea typeface="Calibri"/>
                <a:cs typeface="Calibri"/>
                <a:sym typeface="Calibri"/>
              </a:rPr>
              <a:t> = 0.1, what is the optimal policy?</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342360" lvl="0" marL="342720" marR="0" rtl="0" algn="l">
              <a:lnSpc>
                <a:spcPct val="100000"/>
              </a:lnSpc>
              <a:spcBef>
                <a:spcPts val="561"/>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Quiz 3: For which </a:t>
            </a:r>
            <a:r>
              <a:rPr b="0" i="0" lang="en-US" sz="2400" u="none" cap="none" strike="noStrike">
                <a:solidFill>
                  <a:srgbClr val="333399"/>
                </a:solidFill>
                <a:latin typeface="Arial"/>
                <a:ea typeface="Arial"/>
                <a:cs typeface="Arial"/>
                <a:sym typeface="Arial"/>
              </a:rPr>
              <a:t>Ɣ</a:t>
            </a:r>
            <a:r>
              <a:rPr b="0" i="0" lang="en-US" sz="2400" u="none" cap="none" strike="noStrike">
                <a:solidFill>
                  <a:srgbClr val="333399"/>
                </a:solidFill>
                <a:latin typeface="Old Standard TT"/>
                <a:ea typeface="Old Standard TT"/>
                <a:cs typeface="Old Standard TT"/>
                <a:sym typeface="Old Standard TT"/>
              </a:rPr>
              <a:t> </a:t>
            </a:r>
            <a:r>
              <a:rPr b="0" i="0" lang="en-US" sz="2400" u="none" cap="none" strike="noStrike">
                <a:solidFill>
                  <a:srgbClr val="333399"/>
                </a:solidFill>
                <a:latin typeface="Calibri"/>
                <a:ea typeface="Calibri"/>
                <a:cs typeface="Calibri"/>
                <a:sym typeface="Calibri"/>
              </a:rPr>
              <a:t>are West and East equally good when in state d?</a:t>
            </a:r>
            <a:endParaRPr b="0" i="0" sz="2400" u="none" cap="none" strike="noStrike">
              <a:solidFill>
                <a:srgbClr val="333399"/>
              </a:solidFill>
              <a:latin typeface="Calibri"/>
              <a:ea typeface="Calibri"/>
              <a:cs typeface="Calibri"/>
              <a:sym typeface="Calibri"/>
            </a:endParaRPr>
          </a:p>
        </p:txBody>
      </p:sp>
      <p:grpSp>
        <p:nvGrpSpPr>
          <p:cNvPr id="451" name="Google Shape;451;p18"/>
          <p:cNvGrpSpPr/>
          <p:nvPr/>
        </p:nvGrpSpPr>
        <p:grpSpPr>
          <a:xfrm>
            <a:off x="3276720" y="1219320"/>
            <a:ext cx="3593880" cy="1168200"/>
            <a:chOff x="3276720" y="1219320"/>
            <a:chExt cx="3593880" cy="1168200"/>
          </a:xfrm>
        </p:grpSpPr>
        <p:pic>
          <p:nvPicPr>
            <p:cNvPr descr="discounting.png" id="452" name="Google Shape;452;p18"/>
            <p:cNvPicPr preferRelativeResize="0"/>
            <p:nvPr/>
          </p:nvPicPr>
          <p:blipFill rotWithShape="1">
            <a:blip r:embed="rId3">
              <a:alphaModFix/>
            </a:blip>
            <a:srcRect b="0" l="0" r="0" t="0"/>
            <a:stretch/>
          </p:blipFill>
          <p:spPr>
            <a:xfrm>
              <a:off x="3276720" y="1219320"/>
              <a:ext cx="3593880" cy="1168200"/>
            </a:xfrm>
            <a:prstGeom prst="rect">
              <a:avLst/>
            </a:prstGeom>
            <a:noFill/>
            <a:ln>
              <a:noFill/>
            </a:ln>
          </p:spPr>
        </p:pic>
        <p:sp>
          <p:nvSpPr>
            <p:cNvPr id="453" name="Google Shape;453;p18"/>
            <p:cNvSpPr/>
            <p:nvPr/>
          </p:nvSpPr>
          <p:spPr>
            <a:xfrm>
              <a:off x="5410080" y="1447920"/>
              <a:ext cx="533160" cy="456840"/>
            </a:xfrm>
            <a:prstGeom prst="rect">
              <a:avLst/>
            </a:prstGeom>
            <a:solidFill>
              <a:srgbClr val="729FCF"/>
            </a:solidFill>
            <a:ln>
              <a:noFill/>
            </a:ln>
            <a:effectLst>
              <a:outerShdw blurRad="40000" rotWithShape="0" dir="5400000" dist="2304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p18"/>
          <p:cNvGrpSpPr/>
          <p:nvPr/>
        </p:nvGrpSpPr>
        <p:grpSpPr>
          <a:xfrm>
            <a:off x="8229600" y="3505200"/>
            <a:ext cx="3288960" cy="685440"/>
            <a:chOff x="8229600" y="3657600"/>
            <a:chExt cx="3288960" cy="685440"/>
          </a:xfrm>
        </p:grpSpPr>
        <p:pic>
          <p:nvPicPr>
            <p:cNvPr descr="discounting.png" id="455" name="Google Shape;455;p18"/>
            <p:cNvPicPr preferRelativeResize="0"/>
            <p:nvPr/>
          </p:nvPicPr>
          <p:blipFill rotWithShape="1">
            <a:blip r:embed="rId4">
              <a:alphaModFix/>
            </a:blip>
            <a:srcRect b="0" l="0" r="0" t="0"/>
            <a:stretch/>
          </p:blipFill>
          <p:spPr>
            <a:xfrm>
              <a:off x="8229600" y="3657600"/>
              <a:ext cx="3288960" cy="685440"/>
            </a:xfrm>
            <a:prstGeom prst="rect">
              <a:avLst/>
            </a:prstGeom>
            <a:noFill/>
            <a:ln>
              <a:noFill/>
            </a:ln>
          </p:spPr>
        </p:pic>
        <p:sp>
          <p:nvSpPr>
            <p:cNvPr id="456" name="Google Shape;456;p18"/>
            <p:cNvSpPr/>
            <p:nvPr/>
          </p:nvSpPr>
          <p:spPr>
            <a:xfrm>
              <a:off x="10244880" y="3772440"/>
              <a:ext cx="533160" cy="456840"/>
            </a:xfrm>
            <a:prstGeom prst="rect">
              <a:avLst/>
            </a:prstGeom>
            <a:solidFill>
              <a:srgbClr val="729FCF"/>
            </a:solidFill>
            <a:ln>
              <a:noFill/>
            </a:ln>
            <a:effectLst>
              <a:outerShdw blurRad="40000" rotWithShape="0" dir="5400000" dist="2304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18"/>
          <p:cNvGrpSpPr/>
          <p:nvPr/>
        </p:nvGrpSpPr>
        <p:grpSpPr>
          <a:xfrm>
            <a:off x="8229600" y="4343400"/>
            <a:ext cx="3288960" cy="685440"/>
            <a:chOff x="8229600" y="4572000"/>
            <a:chExt cx="3288960" cy="685440"/>
          </a:xfrm>
        </p:grpSpPr>
        <p:pic>
          <p:nvPicPr>
            <p:cNvPr descr="discounting.png" id="458" name="Google Shape;458;p18"/>
            <p:cNvPicPr preferRelativeResize="0"/>
            <p:nvPr/>
          </p:nvPicPr>
          <p:blipFill rotWithShape="1">
            <a:blip r:embed="rId4">
              <a:alphaModFix/>
            </a:blip>
            <a:srcRect b="0" l="0" r="0" t="0"/>
            <a:stretch/>
          </p:blipFill>
          <p:spPr>
            <a:xfrm>
              <a:off x="8229600" y="4572000"/>
              <a:ext cx="3288960" cy="685440"/>
            </a:xfrm>
            <a:prstGeom prst="rect">
              <a:avLst/>
            </a:prstGeom>
            <a:noFill/>
            <a:ln>
              <a:noFill/>
            </a:ln>
          </p:spPr>
        </p:pic>
        <p:sp>
          <p:nvSpPr>
            <p:cNvPr id="459" name="Google Shape;459;p18"/>
            <p:cNvSpPr/>
            <p:nvPr/>
          </p:nvSpPr>
          <p:spPr>
            <a:xfrm>
              <a:off x="10244880" y="4686840"/>
              <a:ext cx="533160" cy="456840"/>
            </a:xfrm>
            <a:prstGeom prst="rect">
              <a:avLst/>
            </a:prstGeom>
            <a:solidFill>
              <a:srgbClr val="729FCF"/>
            </a:solidFill>
            <a:ln>
              <a:noFill/>
            </a:ln>
            <a:effectLst>
              <a:outerShdw blurRad="40000" rotWithShape="0" dir="5400000" dist="2304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9"/>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Infinite Utilities?!</a:t>
            </a:r>
            <a:endParaRPr b="0" i="0" sz="4400" u="none" cap="none" strike="noStrike">
              <a:solidFill>
                <a:srgbClr val="000000"/>
              </a:solidFill>
              <a:latin typeface="Arial"/>
              <a:ea typeface="Arial"/>
              <a:cs typeface="Arial"/>
              <a:sym typeface="Arial"/>
            </a:endParaRPr>
          </a:p>
        </p:txBody>
      </p:sp>
      <p:sp>
        <p:nvSpPr>
          <p:cNvPr id="465" name="Google Shape;465;p19"/>
          <p:cNvSpPr txBox="1"/>
          <p:nvPr/>
        </p:nvSpPr>
        <p:spPr>
          <a:xfrm>
            <a:off x="457200" y="1295280"/>
            <a:ext cx="10896120" cy="51051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100000"/>
              </a:lnSpc>
              <a:spcBef>
                <a:spcPts val="0"/>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Problem: What if the game lasts forever?  Do we get infinite rewards?</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342360" lvl="0" marL="342720" marR="0" rtl="0" algn="l">
              <a:lnSpc>
                <a:spcPct val="100000"/>
              </a:lnSpc>
              <a:spcBef>
                <a:spcPts val="561"/>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Solutions:</a:t>
            </a:r>
            <a:endParaRPr b="0" i="0" sz="2400" u="none" cap="none" strike="noStrike">
              <a:solidFill>
                <a:srgbClr val="333399"/>
              </a:solidFill>
              <a:latin typeface="Calibri"/>
              <a:ea typeface="Calibri"/>
              <a:cs typeface="Calibri"/>
              <a:sym typeface="Calibri"/>
            </a:endParaRPr>
          </a:p>
          <a:p>
            <a:pPr indent="-285480" lvl="1" marL="743040" marR="0" rtl="0" algn="l">
              <a:lnSpc>
                <a:spcPct val="100000"/>
              </a:lnSpc>
              <a:spcBef>
                <a:spcPts val="479"/>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Finite horizon: (similar to depth-limited search)</a:t>
            </a:r>
            <a:endParaRPr b="0" i="0" sz="2000" u="none" cap="none" strike="noStrike">
              <a:solidFill>
                <a:srgbClr val="000000"/>
              </a:solidFill>
              <a:latin typeface="Calibri"/>
              <a:ea typeface="Calibri"/>
              <a:cs typeface="Calibri"/>
              <a:sym typeface="Calibri"/>
            </a:endParaRPr>
          </a:p>
          <a:p>
            <a:pPr indent="-228240" lvl="2" marL="1143000" marR="0" rtl="0" algn="l">
              <a:lnSpc>
                <a:spcPct val="100000"/>
              </a:lnSpc>
              <a:spcBef>
                <a:spcPts val="400"/>
              </a:spcBef>
              <a:spcAft>
                <a:spcPts val="0"/>
              </a:spcAft>
              <a:buClr>
                <a:srgbClr val="333399"/>
              </a:buClr>
              <a:buSzPts val="1600"/>
              <a:buFont typeface="Noto Sans Symbols"/>
              <a:buChar char="▪"/>
            </a:pPr>
            <a:r>
              <a:rPr b="0" i="0" lang="en-US" sz="1600" u="none" cap="none" strike="noStrike">
                <a:solidFill>
                  <a:srgbClr val="000000"/>
                </a:solidFill>
                <a:latin typeface="Calibri"/>
                <a:ea typeface="Calibri"/>
                <a:cs typeface="Calibri"/>
                <a:sym typeface="Calibri"/>
              </a:rPr>
              <a:t>Terminate episodes after a fixed T steps (e.g. life)</a:t>
            </a:r>
            <a:endParaRPr b="0" i="0" sz="1600" u="none" cap="none" strike="noStrike">
              <a:solidFill>
                <a:srgbClr val="000000"/>
              </a:solidFill>
              <a:latin typeface="Calibri"/>
              <a:ea typeface="Calibri"/>
              <a:cs typeface="Calibri"/>
              <a:sym typeface="Calibri"/>
            </a:endParaRPr>
          </a:p>
          <a:p>
            <a:pPr indent="-228240" lvl="2" marL="1143000" marR="0" rtl="0" algn="l">
              <a:lnSpc>
                <a:spcPct val="100000"/>
              </a:lnSpc>
              <a:spcBef>
                <a:spcPts val="400"/>
              </a:spcBef>
              <a:spcAft>
                <a:spcPts val="0"/>
              </a:spcAft>
              <a:buClr>
                <a:srgbClr val="333399"/>
              </a:buClr>
              <a:buSzPts val="1600"/>
              <a:buFont typeface="Noto Sans Symbols"/>
              <a:buChar char="▪"/>
            </a:pPr>
            <a:r>
              <a:rPr b="0" i="0" lang="en-US" sz="1600" u="none" cap="none" strike="noStrike">
                <a:solidFill>
                  <a:srgbClr val="000000"/>
                </a:solidFill>
                <a:latin typeface="Calibri"/>
                <a:ea typeface="Calibri"/>
                <a:cs typeface="Calibri"/>
                <a:sym typeface="Calibri"/>
              </a:rPr>
              <a:t>Gives nonstationary policies (</a:t>
            </a:r>
            <a:r>
              <a:rPr b="0" i="0" lang="en-US" sz="1600" u="none" cap="none" strike="noStrike">
                <a:solidFill>
                  <a:srgbClr val="000000"/>
                </a:solidFill>
                <a:latin typeface="Verdana"/>
                <a:ea typeface="Verdana"/>
                <a:cs typeface="Verdana"/>
                <a:sym typeface="Verdana"/>
              </a:rPr>
              <a:t>π</a:t>
            </a:r>
            <a:r>
              <a:rPr b="0" i="0" lang="en-US" sz="1600" u="none" cap="none" strike="noStrike">
                <a:solidFill>
                  <a:srgbClr val="000000"/>
                </a:solidFill>
                <a:latin typeface="Calibri"/>
                <a:ea typeface="Calibri"/>
                <a:cs typeface="Calibri"/>
                <a:sym typeface="Calibri"/>
              </a:rPr>
              <a:t> depends on time left)</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33399"/>
              </a:solidFill>
              <a:latin typeface="Calibri"/>
              <a:ea typeface="Calibri"/>
              <a:cs typeface="Calibri"/>
              <a:sym typeface="Calibri"/>
            </a:endParaRPr>
          </a:p>
          <a:p>
            <a:pPr indent="-285480" lvl="1" marL="743040" marR="0" rtl="0" algn="l">
              <a:lnSpc>
                <a:spcPct val="100000"/>
              </a:lnSpc>
              <a:spcBef>
                <a:spcPts val="479"/>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Discounting: use 0 &lt; </a:t>
            </a:r>
            <a:r>
              <a:rPr b="0" i="0" lang="en-US" sz="2000" u="none" cap="none" strike="noStrike">
                <a:solidFill>
                  <a:srgbClr val="000000"/>
                </a:solidFill>
                <a:latin typeface="Arial"/>
                <a:ea typeface="Arial"/>
                <a:cs typeface="Arial"/>
                <a:sym typeface="Arial"/>
              </a:rPr>
              <a:t>Ɣ</a:t>
            </a:r>
            <a:r>
              <a:rPr b="0" i="0" lang="en-US" sz="2000" u="none" cap="none" strike="noStrike">
                <a:solidFill>
                  <a:srgbClr val="000000"/>
                </a:solidFill>
                <a:latin typeface="Calibri"/>
                <a:ea typeface="Calibri"/>
                <a:cs typeface="Calibri"/>
                <a:sym typeface="Calibri"/>
              </a:rPr>
              <a:t>&lt; 1</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33399"/>
              </a:solidFill>
              <a:latin typeface="Calibri"/>
              <a:ea typeface="Calibri"/>
              <a:cs typeface="Calibri"/>
              <a:sym typeface="Calibri"/>
            </a:endParaRPr>
          </a:p>
          <a:p>
            <a:pPr indent="-228240" lvl="2" marL="1143000" marR="0" rtl="0" algn="l">
              <a:lnSpc>
                <a:spcPct val="100000"/>
              </a:lnSpc>
              <a:spcBef>
                <a:spcPts val="400"/>
              </a:spcBef>
              <a:spcAft>
                <a:spcPts val="0"/>
              </a:spcAft>
              <a:buClr>
                <a:srgbClr val="333399"/>
              </a:buClr>
              <a:buSzPts val="1600"/>
              <a:buFont typeface="Noto Sans Symbols"/>
              <a:buChar char="▪"/>
            </a:pPr>
            <a:r>
              <a:rPr b="0" i="0" lang="en-US" sz="1600" u="none" cap="none" strike="noStrike">
                <a:solidFill>
                  <a:srgbClr val="000000"/>
                </a:solidFill>
                <a:latin typeface="Calibri"/>
                <a:ea typeface="Calibri"/>
                <a:cs typeface="Calibri"/>
                <a:sym typeface="Calibri"/>
              </a:rPr>
              <a:t>Smaller </a:t>
            </a:r>
            <a:r>
              <a:rPr b="0" i="0" lang="en-US" sz="1600" u="none" cap="none" strike="noStrike">
                <a:solidFill>
                  <a:srgbClr val="000000"/>
                </a:solidFill>
                <a:latin typeface="Arial"/>
                <a:ea typeface="Arial"/>
                <a:cs typeface="Arial"/>
                <a:sym typeface="Arial"/>
              </a:rPr>
              <a:t>Ɣ</a:t>
            </a:r>
            <a:r>
              <a:rPr b="0" i="0" lang="en-US" sz="1600" u="none" cap="none" strike="noStrike">
                <a:solidFill>
                  <a:srgbClr val="000000"/>
                </a:solidFill>
                <a:latin typeface="Calibri"/>
                <a:ea typeface="Calibri"/>
                <a:cs typeface="Calibri"/>
                <a:sym typeface="Calibri"/>
              </a:rPr>
              <a:t> means smaller “horizon” – shorter term focus</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33399"/>
              </a:solidFill>
              <a:latin typeface="Calibri"/>
              <a:ea typeface="Calibri"/>
              <a:cs typeface="Calibri"/>
              <a:sym typeface="Calibri"/>
            </a:endParaRPr>
          </a:p>
        </p:txBody>
      </p:sp>
      <p:pic>
        <p:nvPicPr>
          <p:cNvPr descr="txp_fig" id="466" name="Google Shape;466;p19"/>
          <p:cNvPicPr preferRelativeResize="0"/>
          <p:nvPr/>
        </p:nvPicPr>
        <p:blipFill rotWithShape="1">
          <a:blip r:embed="rId3">
            <a:alphaModFix/>
          </a:blip>
          <a:srcRect b="0" l="0" r="0" t="0"/>
          <a:stretch/>
        </p:blipFill>
        <p:spPr>
          <a:xfrm>
            <a:off x="3294183" y="4183350"/>
            <a:ext cx="5222159" cy="713520"/>
          </a:xfrm>
          <a:prstGeom prst="rect">
            <a:avLst/>
          </a:prstGeom>
          <a:noFill/>
          <a:ln>
            <a:noFill/>
          </a:ln>
        </p:spPr>
      </p:pic>
      <p:pic>
        <p:nvPicPr>
          <p:cNvPr id="467" name="Google Shape;467;p19"/>
          <p:cNvPicPr preferRelativeResize="0"/>
          <p:nvPr/>
        </p:nvPicPr>
        <p:blipFill rotWithShape="1">
          <a:blip r:embed="rId4">
            <a:alphaModFix/>
          </a:blip>
          <a:srcRect b="0" l="0" r="0" t="0"/>
          <a:stretch/>
        </p:blipFill>
        <p:spPr>
          <a:xfrm>
            <a:off x="7670520" y="2362320"/>
            <a:ext cx="3759120" cy="1751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Non-Deterministic Search</a:t>
            </a:r>
            <a:endParaRPr b="0" i="0" sz="4400" u="none" cap="none" strike="noStrike">
              <a:solidFill>
                <a:srgbClr val="000000"/>
              </a:solidFill>
              <a:latin typeface="Arial"/>
              <a:ea typeface="Arial"/>
              <a:cs typeface="Arial"/>
              <a:sym typeface="Arial"/>
            </a:endParaRPr>
          </a:p>
        </p:txBody>
      </p:sp>
      <p:pic>
        <p:nvPicPr>
          <p:cNvPr id="130" name="Google Shape;130;p2"/>
          <p:cNvPicPr preferRelativeResize="0"/>
          <p:nvPr/>
        </p:nvPicPr>
        <p:blipFill rotWithShape="1">
          <a:blip r:embed="rId3">
            <a:alphaModFix/>
          </a:blip>
          <a:srcRect b="0" l="0" r="0" t="0"/>
          <a:stretch/>
        </p:blipFill>
        <p:spPr>
          <a:xfrm>
            <a:off x="3048120" y="1219320"/>
            <a:ext cx="6149880" cy="53272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0"/>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Recap: Defining MDPs</a:t>
            </a:r>
            <a:endParaRPr b="0" i="0" sz="4400" u="none" cap="none" strike="noStrike">
              <a:solidFill>
                <a:srgbClr val="000000"/>
              </a:solidFill>
              <a:latin typeface="Arial"/>
              <a:ea typeface="Arial"/>
              <a:cs typeface="Arial"/>
              <a:sym typeface="Arial"/>
            </a:endParaRPr>
          </a:p>
        </p:txBody>
      </p:sp>
      <p:sp>
        <p:nvSpPr>
          <p:cNvPr id="473" name="Google Shape;473;p20"/>
          <p:cNvSpPr txBox="1"/>
          <p:nvPr/>
        </p:nvSpPr>
        <p:spPr>
          <a:xfrm>
            <a:off x="406440" y="1442880"/>
            <a:ext cx="11378880" cy="47289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80000"/>
              </a:lnSpc>
              <a:spcBef>
                <a:spcPts val="0"/>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Markov decision processes:</a:t>
            </a:r>
            <a:endParaRPr b="0" i="0" sz="2400" u="none" cap="none" strike="noStrike">
              <a:solidFill>
                <a:srgbClr val="333399"/>
              </a:solidFill>
              <a:latin typeface="Calibri"/>
              <a:ea typeface="Calibri"/>
              <a:cs typeface="Calibri"/>
              <a:sym typeface="Calibri"/>
            </a:endParaRPr>
          </a:p>
          <a:p>
            <a:pPr indent="-285480" lvl="1" marL="743040" marR="0" rtl="0" algn="l">
              <a:lnSpc>
                <a:spcPct val="80000"/>
              </a:lnSpc>
              <a:spcBef>
                <a:spcPts val="561"/>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Set of states S</a:t>
            </a:r>
            <a:endParaRPr b="0" i="0" sz="2200" u="none" cap="none" strike="noStrike">
              <a:solidFill>
                <a:srgbClr val="000000"/>
              </a:solidFill>
              <a:latin typeface="Calibri"/>
              <a:ea typeface="Calibri"/>
              <a:cs typeface="Calibri"/>
              <a:sym typeface="Calibri"/>
            </a:endParaRPr>
          </a:p>
          <a:p>
            <a:pPr indent="-285480" lvl="1" marL="743040" marR="0" rtl="0" algn="l">
              <a:lnSpc>
                <a:spcPct val="80000"/>
              </a:lnSpc>
              <a:spcBef>
                <a:spcPts val="561"/>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Start state s</a:t>
            </a:r>
            <a:r>
              <a:rPr b="0" baseline="-25000" i="0" lang="en-US" sz="2200" u="none" cap="none" strike="noStrike">
                <a:solidFill>
                  <a:srgbClr val="000000"/>
                </a:solidFill>
                <a:latin typeface="Calibri"/>
                <a:ea typeface="Calibri"/>
                <a:cs typeface="Calibri"/>
                <a:sym typeface="Calibri"/>
              </a:rPr>
              <a:t>0</a:t>
            </a:r>
            <a:endParaRPr b="0" i="0" sz="2200" u="none" cap="none" strike="noStrike">
              <a:solidFill>
                <a:srgbClr val="000000"/>
              </a:solidFill>
              <a:latin typeface="Calibri"/>
              <a:ea typeface="Calibri"/>
              <a:cs typeface="Calibri"/>
              <a:sym typeface="Calibri"/>
            </a:endParaRPr>
          </a:p>
          <a:p>
            <a:pPr indent="-285480" lvl="1" marL="743040" marR="0" rtl="0" algn="l">
              <a:lnSpc>
                <a:spcPct val="80000"/>
              </a:lnSpc>
              <a:spcBef>
                <a:spcPts val="561"/>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Set of actions A</a:t>
            </a:r>
            <a:endParaRPr b="0" i="0" sz="2200" u="none" cap="none" strike="noStrike">
              <a:solidFill>
                <a:srgbClr val="000000"/>
              </a:solidFill>
              <a:latin typeface="Calibri"/>
              <a:ea typeface="Calibri"/>
              <a:cs typeface="Calibri"/>
              <a:sym typeface="Calibri"/>
            </a:endParaRPr>
          </a:p>
          <a:p>
            <a:pPr indent="-285480" lvl="1" marL="743040" marR="0" rtl="0" algn="l">
              <a:lnSpc>
                <a:spcPct val="80000"/>
              </a:lnSpc>
              <a:spcBef>
                <a:spcPts val="561"/>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Transitions P(s’|s,a) (or T(s,a,s’))</a:t>
            </a:r>
            <a:endParaRPr b="0" i="0" sz="2200" u="none" cap="none" strike="noStrike">
              <a:solidFill>
                <a:srgbClr val="000000"/>
              </a:solidFill>
              <a:latin typeface="Calibri"/>
              <a:ea typeface="Calibri"/>
              <a:cs typeface="Calibri"/>
              <a:sym typeface="Calibri"/>
            </a:endParaRPr>
          </a:p>
          <a:p>
            <a:pPr indent="-285480" lvl="1" marL="743040" marR="0" rtl="0" algn="l">
              <a:lnSpc>
                <a:spcPct val="80000"/>
              </a:lnSpc>
              <a:spcBef>
                <a:spcPts val="561"/>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Rewards R(s,a,s’) (and discount </a:t>
            </a:r>
            <a:r>
              <a:rPr b="0" i="0" lang="en-US" sz="2200" u="none" cap="none" strike="noStrike">
                <a:solidFill>
                  <a:srgbClr val="000000"/>
                </a:solidFill>
                <a:latin typeface="Noto Sans Symbols"/>
                <a:ea typeface="Noto Sans Symbols"/>
                <a:cs typeface="Noto Sans Symbols"/>
                <a:sym typeface="Noto Sans Symbols"/>
              </a:rPr>
              <a:t>γ</a:t>
            </a:r>
            <a:r>
              <a:rPr b="0" i="0" lang="en-US" sz="2200" u="none" cap="none" strike="noStrike">
                <a:solidFill>
                  <a:srgbClr val="000000"/>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342360" lvl="0" marL="342720" marR="0" rtl="0" algn="l">
              <a:lnSpc>
                <a:spcPct val="80000"/>
              </a:lnSpc>
              <a:spcBef>
                <a:spcPts val="641"/>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MDP quantities so far:</a:t>
            </a:r>
            <a:endParaRPr b="0" i="0" sz="2400" u="none" cap="none" strike="noStrike">
              <a:solidFill>
                <a:srgbClr val="333399"/>
              </a:solidFill>
              <a:latin typeface="Calibri"/>
              <a:ea typeface="Calibri"/>
              <a:cs typeface="Calibri"/>
              <a:sym typeface="Calibri"/>
            </a:endParaRPr>
          </a:p>
          <a:p>
            <a:pPr indent="-285480" lvl="1" marL="743040" marR="0" rtl="0" algn="l">
              <a:lnSpc>
                <a:spcPct val="80000"/>
              </a:lnSpc>
              <a:spcBef>
                <a:spcPts val="561"/>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Policy = Choice of action for each state</a:t>
            </a:r>
            <a:endParaRPr b="0" i="0" sz="2200" u="none" cap="none" strike="noStrike">
              <a:solidFill>
                <a:srgbClr val="000000"/>
              </a:solidFill>
              <a:latin typeface="Calibri"/>
              <a:ea typeface="Calibri"/>
              <a:cs typeface="Calibri"/>
              <a:sym typeface="Calibri"/>
            </a:endParaRPr>
          </a:p>
          <a:p>
            <a:pPr indent="-285480" lvl="1" marL="743040" marR="0" rtl="0" algn="l">
              <a:lnSpc>
                <a:spcPct val="80000"/>
              </a:lnSpc>
              <a:spcBef>
                <a:spcPts val="561"/>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Utility = sum of (discounted) rewards</a:t>
            </a:r>
            <a:endParaRPr b="0" i="0" sz="2200" u="none" cap="none" strike="noStrike">
              <a:solidFill>
                <a:srgbClr val="000000"/>
              </a:solidFill>
              <a:latin typeface="Calibri"/>
              <a:ea typeface="Calibri"/>
              <a:cs typeface="Calibri"/>
              <a:sym typeface="Calibri"/>
            </a:endParaRPr>
          </a:p>
        </p:txBody>
      </p:sp>
      <p:grpSp>
        <p:nvGrpSpPr>
          <p:cNvPr id="474" name="Google Shape;474;p20"/>
          <p:cNvGrpSpPr/>
          <p:nvPr/>
        </p:nvGrpSpPr>
        <p:grpSpPr>
          <a:xfrm>
            <a:off x="8001000" y="1600200"/>
            <a:ext cx="3047760" cy="2748600"/>
            <a:chOff x="8001000" y="1600200"/>
            <a:chExt cx="3047760" cy="2748600"/>
          </a:xfrm>
        </p:grpSpPr>
        <p:sp>
          <p:nvSpPr>
            <p:cNvPr id="475" name="Google Shape;475;p20"/>
            <p:cNvSpPr/>
            <p:nvPr/>
          </p:nvSpPr>
          <p:spPr>
            <a:xfrm>
              <a:off x="9468000" y="1790640"/>
              <a:ext cx="339120" cy="27108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6" name="Google Shape;476;p20"/>
            <p:cNvGrpSpPr/>
            <p:nvPr/>
          </p:nvGrpSpPr>
          <p:grpSpPr>
            <a:xfrm>
              <a:off x="8283240" y="2072880"/>
              <a:ext cx="2765520" cy="790560"/>
              <a:chOff x="8283240" y="2072880"/>
              <a:chExt cx="2765520" cy="790560"/>
            </a:xfrm>
          </p:grpSpPr>
          <p:cxnSp>
            <p:nvCxnSpPr>
              <p:cNvPr id="477" name="Google Shape;477;p20"/>
              <p:cNvCxnSpPr/>
              <p:nvPr/>
            </p:nvCxnSpPr>
            <p:spPr>
              <a:xfrm flipH="1">
                <a:off x="8283240" y="2072880"/>
                <a:ext cx="1354680" cy="790560"/>
              </a:xfrm>
              <a:prstGeom prst="straightConnector1">
                <a:avLst/>
              </a:prstGeom>
              <a:noFill/>
              <a:ln cap="flat" cmpd="sng" w="9525">
                <a:solidFill>
                  <a:schemeClr val="dk1"/>
                </a:solidFill>
                <a:prstDash val="dash"/>
                <a:round/>
                <a:headEnd len="sm" w="sm" type="none"/>
                <a:tailEnd len="med" w="med" type="triangle"/>
              </a:ln>
            </p:spPr>
          </p:cxnSp>
          <p:cxnSp>
            <p:nvCxnSpPr>
              <p:cNvPr id="478" name="Google Shape;478;p20"/>
              <p:cNvCxnSpPr/>
              <p:nvPr/>
            </p:nvCxnSpPr>
            <p:spPr>
              <a:xfrm>
                <a:off x="9637920" y="2072880"/>
                <a:ext cx="1410840" cy="677520"/>
              </a:xfrm>
              <a:prstGeom prst="straightConnector1">
                <a:avLst/>
              </a:prstGeom>
              <a:noFill/>
              <a:ln cap="flat" cmpd="sng" w="9525">
                <a:solidFill>
                  <a:schemeClr val="dk1"/>
                </a:solidFill>
                <a:prstDash val="dash"/>
                <a:round/>
                <a:headEnd len="sm" w="sm" type="none"/>
                <a:tailEnd len="med" w="med" type="triangle"/>
              </a:ln>
            </p:spPr>
          </p:cxnSp>
          <p:cxnSp>
            <p:nvCxnSpPr>
              <p:cNvPr id="479" name="Google Shape;479;p20"/>
              <p:cNvCxnSpPr/>
              <p:nvPr/>
            </p:nvCxnSpPr>
            <p:spPr>
              <a:xfrm flipH="1">
                <a:off x="9129960" y="2072880"/>
                <a:ext cx="507960" cy="790560"/>
              </a:xfrm>
              <a:prstGeom prst="straightConnector1">
                <a:avLst/>
              </a:prstGeom>
              <a:noFill/>
              <a:ln cap="flat" cmpd="sng" w="28425">
                <a:solidFill>
                  <a:schemeClr val="dk1"/>
                </a:solidFill>
                <a:prstDash val="solid"/>
                <a:round/>
                <a:headEnd len="sm" w="sm" type="none"/>
                <a:tailEnd len="med" w="med" type="triangle"/>
              </a:ln>
            </p:spPr>
          </p:cxnSp>
          <p:cxnSp>
            <p:nvCxnSpPr>
              <p:cNvPr id="480" name="Google Shape;480;p20"/>
              <p:cNvCxnSpPr/>
              <p:nvPr/>
            </p:nvCxnSpPr>
            <p:spPr>
              <a:xfrm>
                <a:off x="9637920" y="2072880"/>
                <a:ext cx="507960" cy="677520"/>
              </a:xfrm>
              <a:prstGeom prst="straightConnector1">
                <a:avLst/>
              </a:prstGeom>
              <a:noFill/>
              <a:ln cap="flat" cmpd="sng" w="9525">
                <a:solidFill>
                  <a:schemeClr val="dk1"/>
                </a:solidFill>
                <a:prstDash val="dash"/>
                <a:round/>
                <a:headEnd len="sm" w="sm" type="none"/>
                <a:tailEnd len="med" w="med" type="triangle"/>
              </a:ln>
            </p:spPr>
          </p:cxnSp>
        </p:grpSp>
        <p:sp>
          <p:nvSpPr>
            <p:cNvPr id="481" name="Google Shape;481;p20"/>
            <p:cNvSpPr/>
            <p:nvPr/>
          </p:nvSpPr>
          <p:spPr>
            <a:xfrm>
              <a:off x="9016920" y="2863800"/>
              <a:ext cx="282240" cy="282240"/>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2" name="Google Shape;482;p20"/>
            <p:cNvGrpSpPr/>
            <p:nvPr/>
          </p:nvGrpSpPr>
          <p:grpSpPr>
            <a:xfrm>
              <a:off x="8001000" y="3146040"/>
              <a:ext cx="2314440" cy="844920"/>
              <a:chOff x="8001000" y="3146040"/>
              <a:chExt cx="2314440" cy="844920"/>
            </a:xfrm>
          </p:grpSpPr>
          <p:cxnSp>
            <p:nvCxnSpPr>
              <p:cNvPr id="483" name="Google Shape;483;p20"/>
              <p:cNvCxnSpPr/>
              <p:nvPr/>
            </p:nvCxnSpPr>
            <p:spPr>
              <a:xfrm flipH="1">
                <a:off x="8001000" y="3146040"/>
                <a:ext cx="1133640" cy="844920"/>
              </a:xfrm>
              <a:prstGeom prst="straightConnector1">
                <a:avLst/>
              </a:prstGeom>
              <a:noFill/>
              <a:ln cap="flat" cmpd="sng" w="9525">
                <a:solidFill>
                  <a:schemeClr val="dk1"/>
                </a:solidFill>
                <a:prstDash val="dash"/>
                <a:round/>
                <a:headEnd len="sm" w="sm" type="none"/>
                <a:tailEnd len="med" w="med" type="triangle"/>
              </a:ln>
            </p:spPr>
          </p:cxnSp>
          <p:cxnSp>
            <p:nvCxnSpPr>
              <p:cNvPr id="484" name="Google Shape;484;p20"/>
              <p:cNvCxnSpPr/>
              <p:nvPr/>
            </p:nvCxnSpPr>
            <p:spPr>
              <a:xfrm>
                <a:off x="9134640" y="3146040"/>
                <a:ext cx="1180800" cy="844920"/>
              </a:xfrm>
              <a:prstGeom prst="straightConnector1">
                <a:avLst/>
              </a:prstGeom>
              <a:noFill/>
              <a:ln cap="flat" cmpd="sng" w="9525">
                <a:solidFill>
                  <a:schemeClr val="dk1"/>
                </a:solidFill>
                <a:prstDash val="dash"/>
                <a:round/>
                <a:headEnd len="sm" w="sm" type="none"/>
                <a:tailEnd len="med" w="med" type="triangle"/>
              </a:ln>
            </p:spPr>
          </p:cxnSp>
          <p:cxnSp>
            <p:nvCxnSpPr>
              <p:cNvPr id="485" name="Google Shape;485;p20"/>
              <p:cNvCxnSpPr/>
              <p:nvPr/>
            </p:nvCxnSpPr>
            <p:spPr>
              <a:xfrm flipH="1">
                <a:off x="8709480" y="3146040"/>
                <a:ext cx="425160" cy="844920"/>
              </a:xfrm>
              <a:prstGeom prst="straightConnector1">
                <a:avLst/>
              </a:prstGeom>
              <a:noFill/>
              <a:ln cap="flat" cmpd="sng" w="9525">
                <a:solidFill>
                  <a:schemeClr val="lt1"/>
                </a:solidFill>
                <a:prstDash val="dash"/>
                <a:round/>
                <a:headEnd len="sm" w="sm" type="none"/>
                <a:tailEnd len="med" w="med" type="triangle"/>
              </a:ln>
            </p:spPr>
          </p:cxnSp>
          <p:cxnSp>
            <p:nvCxnSpPr>
              <p:cNvPr id="486" name="Google Shape;486;p20"/>
              <p:cNvCxnSpPr/>
              <p:nvPr/>
            </p:nvCxnSpPr>
            <p:spPr>
              <a:xfrm>
                <a:off x="9134640" y="3146040"/>
                <a:ext cx="409320" cy="844920"/>
              </a:xfrm>
              <a:prstGeom prst="straightConnector1">
                <a:avLst/>
              </a:prstGeom>
              <a:noFill/>
              <a:ln cap="flat" cmpd="sng" w="28425">
                <a:solidFill>
                  <a:schemeClr val="dk1"/>
                </a:solidFill>
                <a:prstDash val="solid"/>
                <a:round/>
                <a:headEnd len="sm" w="sm" type="none"/>
                <a:tailEnd len="med" w="med" type="triangle"/>
              </a:ln>
            </p:spPr>
          </p:cxnSp>
        </p:grpSp>
        <p:sp>
          <p:nvSpPr>
            <p:cNvPr id="487" name="Google Shape;487;p20"/>
            <p:cNvSpPr/>
            <p:nvPr/>
          </p:nvSpPr>
          <p:spPr>
            <a:xfrm>
              <a:off x="9470160" y="2211120"/>
              <a:ext cx="282240" cy="456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a</a:t>
              </a:r>
              <a:endParaRPr b="0" i="0" sz="2400" u="none" cap="none" strike="noStrike">
                <a:solidFill>
                  <a:srgbClr val="000000"/>
                </a:solidFill>
                <a:latin typeface="Arial"/>
                <a:ea typeface="Arial"/>
                <a:cs typeface="Arial"/>
                <a:sym typeface="Arial"/>
              </a:endParaRPr>
            </a:p>
          </p:txBody>
        </p:sp>
        <p:sp>
          <p:nvSpPr>
            <p:cNvPr id="488" name="Google Shape;488;p20"/>
            <p:cNvSpPr/>
            <p:nvPr/>
          </p:nvSpPr>
          <p:spPr>
            <a:xfrm>
              <a:off x="9787680" y="1600200"/>
              <a:ext cx="282240" cy="456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s</a:t>
              </a:r>
              <a:endParaRPr b="0" i="0" sz="2400" u="none" cap="none" strike="noStrike">
                <a:solidFill>
                  <a:srgbClr val="000000"/>
                </a:solidFill>
                <a:latin typeface="Arial"/>
                <a:ea typeface="Arial"/>
                <a:cs typeface="Arial"/>
                <a:sym typeface="Arial"/>
              </a:endParaRPr>
            </a:p>
          </p:txBody>
        </p:sp>
        <p:sp>
          <p:nvSpPr>
            <p:cNvPr id="489" name="Google Shape;489;p20"/>
            <p:cNvSpPr/>
            <p:nvPr/>
          </p:nvSpPr>
          <p:spPr>
            <a:xfrm>
              <a:off x="9367200" y="2736720"/>
              <a:ext cx="1223640" cy="456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Calibri"/>
                  <a:ea typeface="Calibri"/>
                  <a:cs typeface="Calibri"/>
                  <a:sym typeface="Calibri"/>
                </a:rPr>
                <a:t>s, a</a:t>
              </a:r>
              <a:endParaRPr b="0" i="0" sz="2400" u="none" cap="none" strike="noStrike">
                <a:solidFill>
                  <a:srgbClr val="000000"/>
                </a:solidFill>
                <a:latin typeface="Arial"/>
                <a:ea typeface="Arial"/>
                <a:cs typeface="Arial"/>
                <a:sym typeface="Arial"/>
              </a:endParaRPr>
            </a:p>
          </p:txBody>
        </p:sp>
        <p:sp>
          <p:nvSpPr>
            <p:cNvPr id="490" name="Google Shape;490;p20"/>
            <p:cNvSpPr/>
            <p:nvPr/>
          </p:nvSpPr>
          <p:spPr>
            <a:xfrm>
              <a:off x="8458560" y="3483360"/>
              <a:ext cx="1103400" cy="456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s,a,s’</a:t>
              </a:r>
              <a:endParaRPr b="0" i="0" sz="2400" u="none" cap="none" strike="noStrike">
                <a:solidFill>
                  <a:srgbClr val="000000"/>
                </a:solidFill>
                <a:latin typeface="Arial"/>
                <a:ea typeface="Arial"/>
                <a:cs typeface="Arial"/>
                <a:sym typeface="Arial"/>
              </a:endParaRPr>
            </a:p>
          </p:txBody>
        </p:sp>
        <p:sp>
          <p:nvSpPr>
            <p:cNvPr id="491" name="Google Shape;491;p20"/>
            <p:cNvSpPr/>
            <p:nvPr/>
          </p:nvSpPr>
          <p:spPr>
            <a:xfrm>
              <a:off x="9356400" y="4004280"/>
              <a:ext cx="336960" cy="26892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0"/>
            <p:cNvSpPr/>
            <p:nvPr/>
          </p:nvSpPr>
          <p:spPr>
            <a:xfrm>
              <a:off x="9524880" y="3892680"/>
              <a:ext cx="724320" cy="456120"/>
            </a:xfrm>
            <a:prstGeom prst="rect">
              <a:avLst/>
            </a:prstGeom>
            <a:noFill/>
            <a:ln>
              <a:noFill/>
            </a:ln>
          </p:spPr>
          <p:txBody>
            <a:bodyPr anchorCtr="0" anchor="t" bIns="45000" lIns="90000" spcFirstLastPara="1" rIns="90000" wrap="square" tIns="45000">
              <a:spAutoFit/>
            </a:bodyPr>
            <a:lstStyle/>
            <a:p>
              <a:pPr indent="0" lvl="0" marL="0" marR="0" rtl="1" algn="r">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s’</a:t>
              </a:r>
              <a:endParaRPr b="0" i="0" sz="2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1"/>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Solving MDPs</a:t>
            </a:r>
            <a:endParaRPr b="0" i="0" sz="4400" u="none" cap="none" strike="noStrike">
              <a:solidFill>
                <a:srgbClr val="000000"/>
              </a:solidFill>
              <a:latin typeface="Arial"/>
              <a:ea typeface="Arial"/>
              <a:cs typeface="Arial"/>
              <a:sym typeface="Arial"/>
            </a:endParaRPr>
          </a:p>
        </p:txBody>
      </p:sp>
      <p:pic>
        <p:nvPicPr>
          <p:cNvPr id="498" name="Google Shape;498;p21"/>
          <p:cNvPicPr preferRelativeResize="0"/>
          <p:nvPr/>
        </p:nvPicPr>
        <p:blipFill rotWithShape="1">
          <a:blip r:embed="rId3">
            <a:alphaModFix/>
          </a:blip>
          <a:srcRect b="0" l="0" r="0" t="0"/>
          <a:stretch/>
        </p:blipFill>
        <p:spPr>
          <a:xfrm>
            <a:off x="2516040" y="1667160"/>
            <a:ext cx="7313400" cy="42753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28d051b2ae1_0_0"/>
          <p:cNvSpPr txBox="1"/>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Racing Search Tree</a:t>
            </a:r>
            <a:endParaRPr b="0" i="0" sz="4400" u="none" cap="none" strike="noStrike">
              <a:solidFill>
                <a:srgbClr val="000000"/>
              </a:solidFill>
              <a:latin typeface="Arial"/>
              <a:ea typeface="Arial"/>
              <a:cs typeface="Arial"/>
              <a:sym typeface="Arial"/>
            </a:endParaRPr>
          </a:p>
        </p:txBody>
      </p:sp>
      <p:pic>
        <p:nvPicPr>
          <p:cNvPr descr="RacingSubTree.png" id="504" name="Google Shape;504;g28d051b2ae1_0_0"/>
          <p:cNvPicPr preferRelativeResize="0"/>
          <p:nvPr/>
        </p:nvPicPr>
        <p:blipFill rotWithShape="1">
          <a:blip r:embed="rId3">
            <a:alphaModFix/>
          </a:blip>
          <a:srcRect b="0" l="0" r="0" t="0"/>
          <a:stretch/>
        </p:blipFill>
        <p:spPr>
          <a:xfrm>
            <a:off x="2743200" y="3352680"/>
            <a:ext cx="5802480" cy="2822041"/>
          </a:xfrm>
          <a:prstGeom prst="rect">
            <a:avLst/>
          </a:prstGeom>
          <a:noFill/>
          <a:ln>
            <a:noFill/>
          </a:ln>
        </p:spPr>
      </p:pic>
      <p:grpSp>
        <p:nvGrpSpPr>
          <p:cNvPr id="505" name="Google Shape;505;g28d051b2ae1_0_0"/>
          <p:cNvGrpSpPr/>
          <p:nvPr/>
        </p:nvGrpSpPr>
        <p:grpSpPr>
          <a:xfrm>
            <a:off x="2982240" y="1447920"/>
            <a:ext cx="6236640" cy="2285280"/>
            <a:chOff x="2982240" y="1447920"/>
            <a:chExt cx="6236640" cy="2285280"/>
          </a:xfrm>
        </p:grpSpPr>
        <p:pic>
          <p:nvPicPr>
            <p:cNvPr id="506" name="Google Shape;506;g28d051b2ae1_0_0"/>
            <p:cNvPicPr preferRelativeResize="0"/>
            <p:nvPr/>
          </p:nvPicPr>
          <p:blipFill rotWithShape="1">
            <a:blip r:embed="rId4">
              <a:alphaModFix/>
            </a:blip>
            <a:srcRect b="0" l="0" r="0" t="0"/>
            <a:stretch/>
          </p:blipFill>
          <p:spPr>
            <a:xfrm>
              <a:off x="5220720" y="1447920"/>
              <a:ext cx="484920" cy="318600"/>
            </a:xfrm>
            <a:prstGeom prst="rect">
              <a:avLst/>
            </a:prstGeom>
            <a:noFill/>
            <a:ln>
              <a:noFill/>
            </a:ln>
          </p:spPr>
        </p:pic>
        <p:pic>
          <p:nvPicPr>
            <p:cNvPr id="507" name="Google Shape;507;g28d051b2ae1_0_0"/>
            <p:cNvPicPr preferRelativeResize="0"/>
            <p:nvPr/>
          </p:nvPicPr>
          <p:blipFill rotWithShape="1">
            <a:blip r:embed="rId5">
              <a:alphaModFix/>
            </a:blip>
            <a:srcRect b="0" l="0" r="0" t="0"/>
            <a:stretch/>
          </p:blipFill>
          <p:spPr>
            <a:xfrm>
              <a:off x="8079480" y="2403720"/>
              <a:ext cx="529920" cy="333720"/>
            </a:xfrm>
            <a:prstGeom prst="rect">
              <a:avLst/>
            </a:prstGeom>
            <a:noFill/>
            <a:ln>
              <a:noFill/>
            </a:ln>
          </p:spPr>
        </p:pic>
        <p:pic>
          <p:nvPicPr>
            <p:cNvPr id="508" name="Google Shape;508;g28d051b2ae1_0_0"/>
            <p:cNvPicPr preferRelativeResize="0"/>
            <p:nvPr/>
          </p:nvPicPr>
          <p:blipFill rotWithShape="1">
            <a:blip r:embed="rId6">
              <a:alphaModFix/>
            </a:blip>
            <a:srcRect b="0" l="0" r="0" t="0"/>
            <a:stretch/>
          </p:blipFill>
          <p:spPr>
            <a:xfrm>
              <a:off x="8704440" y="3353760"/>
              <a:ext cx="514440" cy="364320"/>
            </a:xfrm>
            <a:prstGeom prst="rect">
              <a:avLst/>
            </a:prstGeom>
            <a:noFill/>
            <a:ln>
              <a:noFill/>
            </a:ln>
          </p:spPr>
        </p:pic>
        <p:sp>
          <p:nvSpPr>
            <p:cNvPr id="509" name="Google Shape;509;g28d051b2ae1_0_0"/>
            <p:cNvSpPr/>
            <p:nvPr/>
          </p:nvSpPr>
          <p:spPr>
            <a:xfrm>
              <a:off x="3666960" y="192564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28d051b2ae1_0_0"/>
            <p:cNvSpPr/>
            <p:nvPr/>
          </p:nvSpPr>
          <p:spPr>
            <a:xfrm>
              <a:off x="7003440" y="192564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28d051b2ae1_0_0"/>
            <p:cNvSpPr/>
            <p:nvPr/>
          </p:nvSpPr>
          <p:spPr>
            <a:xfrm>
              <a:off x="5463360" y="1766880"/>
              <a:ext cx="1563138" cy="181818"/>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12" name="Google Shape;512;g28d051b2ae1_0_0"/>
            <p:cNvSpPr/>
            <p:nvPr/>
          </p:nvSpPr>
          <p:spPr>
            <a:xfrm flipH="1">
              <a:off x="3803022" y="1766880"/>
              <a:ext cx="1660338" cy="18181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13" name="Google Shape;513;g28d051b2ae1_0_0"/>
            <p:cNvPicPr preferRelativeResize="0"/>
            <p:nvPr/>
          </p:nvPicPr>
          <p:blipFill rotWithShape="1">
            <a:blip r:embed="rId4">
              <a:alphaModFix/>
            </a:blip>
            <a:srcRect b="0" l="0" r="0" t="0"/>
            <a:stretch/>
          </p:blipFill>
          <p:spPr>
            <a:xfrm>
              <a:off x="5650920" y="2403720"/>
              <a:ext cx="484920" cy="318600"/>
            </a:xfrm>
            <a:prstGeom prst="rect">
              <a:avLst/>
            </a:prstGeom>
            <a:noFill/>
            <a:ln>
              <a:noFill/>
            </a:ln>
          </p:spPr>
        </p:pic>
        <p:sp>
          <p:nvSpPr>
            <p:cNvPr id="514" name="Google Shape;514;g28d051b2ae1_0_0"/>
            <p:cNvSpPr/>
            <p:nvPr/>
          </p:nvSpPr>
          <p:spPr>
            <a:xfrm flipH="1">
              <a:off x="5892840" y="2085120"/>
              <a:ext cx="1189080" cy="318222"/>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15" name="Google Shape;515;g28d051b2ae1_0_0"/>
            <p:cNvSpPr/>
            <p:nvPr/>
          </p:nvSpPr>
          <p:spPr>
            <a:xfrm>
              <a:off x="7083000" y="2085120"/>
              <a:ext cx="1261062" cy="318222"/>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516" name="Google Shape;516;g28d051b2ae1_0_0"/>
            <p:cNvPicPr preferRelativeResize="0"/>
            <p:nvPr/>
          </p:nvPicPr>
          <p:blipFill rotWithShape="1">
            <a:blip r:embed="rId4">
              <a:alphaModFix/>
            </a:blip>
            <a:srcRect b="0" l="0" r="0" t="0"/>
            <a:stretch/>
          </p:blipFill>
          <p:spPr>
            <a:xfrm>
              <a:off x="3499920" y="2403360"/>
              <a:ext cx="484920" cy="318600"/>
            </a:xfrm>
            <a:prstGeom prst="rect">
              <a:avLst/>
            </a:prstGeom>
            <a:noFill/>
            <a:ln>
              <a:noFill/>
            </a:ln>
          </p:spPr>
        </p:pic>
        <p:sp>
          <p:nvSpPr>
            <p:cNvPr id="517" name="Google Shape;517;g28d051b2ae1_0_0"/>
            <p:cNvSpPr/>
            <p:nvPr/>
          </p:nvSpPr>
          <p:spPr>
            <a:xfrm flipH="1">
              <a:off x="3742542" y="2085120"/>
              <a:ext cx="3618" cy="31789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18" name="Google Shape;518;g28d051b2ae1_0_0"/>
            <p:cNvPicPr preferRelativeResize="0"/>
            <p:nvPr/>
          </p:nvPicPr>
          <p:blipFill rotWithShape="1">
            <a:blip r:embed="rId5">
              <a:alphaModFix/>
            </a:blip>
            <a:srcRect b="0" l="0" r="0" t="0"/>
            <a:stretch/>
          </p:blipFill>
          <p:spPr>
            <a:xfrm>
              <a:off x="4355640" y="3399480"/>
              <a:ext cx="529920" cy="333720"/>
            </a:xfrm>
            <a:prstGeom prst="rect">
              <a:avLst/>
            </a:prstGeom>
            <a:noFill/>
            <a:ln>
              <a:noFill/>
            </a:ln>
          </p:spPr>
        </p:pic>
        <p:sp>
          <p:nvSpPr>
            <p:cNvPr id="519" name="Google Shape;519;g28d051b2ae1_0_0"/>
            <p:cNvSpPr/>
            <p:nvPr/>
          </p:nvSpPr>
          <p:spPr>
            <a:xfrm>
              <a:off x="314100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g28d051b2ae1_0_0"/>
            <p:cNvSpPr/>
            <p:nvPr/>
          </p:nvSpPr>
          <p:spPr>
            <a:xfrm>
              <a:off x="419400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28d051b2ae1_0_0"/>
            <p:cNvSpPr/>
            <p:nvPr/>
          </p:nvSpPr>
          <p:spPr>
            <a:xfrm>
              <a:off x="3742560" y="2722320"/>
              <a:ext cx="474498" cy="221778"/>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22" name="Google Shape;522;g28d051b2ae1_0_0"/>
            <p:cNvSpPr/>
            <p:nvPr/>
          </p:nvSpPr>
          <p:spPr>
            <a:xfrm flipH="1">
              <a:off x="3277098" y="2722320"/>
              <a:ext cx="465102" cy="22177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23" name="Google Shape;523;g28d051b2ae1_0_0"/>
            <p:cNvPicPr preferRelativeResize="0"/>
            <p:nvPr/>
          </p:nvPicPr>
          <p:blipFill rotWithShape="1">
            <a:blip r:embed="rId4">
              <a:alphaModFix/>
            </a:blip>
            <a:srcRect b="0" l="0" r="0" t="0"/>
            <a:stretch/>
          </p:blipFill>
          <p:spPr>
            <a:xfrm>
              <a:off x="3668040" y="3399480"/>
              <a:ext cx="484920" cy="318600"/>
            </a:xfrm>
            <a:prstGeom prst="rect">
              <a:avLst/>
            </a:prstGeom>
            <a:noFill/>
            <a:ln>
              <a:noFill/>
            </a:ln>
          </p:spPr>
        </p:pic>
        <p:sp>
          <p:nvSpPr>
            <p:cNvPr id="524" name="Google Shape;524;g28d051b2ae1_0_0"/>
            <p:cNvSpPr/>
            <p:nvPr/>
          </p:nvSpPr>
          <p:spPr>
            <a:xfrm flipH="1">
              <a:off x="3910680" y="3080520"/>
              <a:ext cx="36288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25" name="Google Shape;525;g28d051b2ae1_0_0"/>
            <p:cNvSpPr/>
            <p:nvPr/>
          </p:nvSpPr>
          <p:spPr>
            <a:xfrm>
              <a:off x="4273560" y="3080520"/>
              <a:ext cx="34668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526" name="Google Shape;526;g28d051b2ae1_0_0"/>
            <p:cNvPicPr preferRelativeResize="0"/>
            <p:nvPr/>
          </p:nvPicPr>
          <p:blipFill rotWithShape="1">
            <a:blip r:embed="rId4">
              <a:alphaModFix/>
            </a:blip>
            <a:srcRect b="0" l="0" r="0" t="0"/>
            <a:stretch/>
          </p:blipFill>
          <p:spPr>
            <a:xfrm>
              <a:off x="2982240" y="3398760"/>
              <a:ext cx="484920" cy="318600"/>
            </a:xfrm>
            <a:prstGeom prst="rect">
              <a:avLst/>
            </a:prstGeom>
            <a:noFill/>
            <a:ln>
              <a:noFill/>
            </a:ln>
          </p:spPr>
        </p:pic>
        <p:sp>
          <p:nvSpPr>
            <p:cNvPr id="527" name="Google Shape;527;g28d051b2ae1_0_0"/>
            <p:cNvSpPr/>
            <p:nvPr/>
          </p:nvSpPr>
          <p:spPr>
            <a:xfrm>
              <a:off x="3220560" y="3080520"/>
              <a:ext cx="3618" cy="31789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528" name="Google Shape;528;g28d051b2ae1_0_0"/>
            <p:cNvSpPr/>
            <p:nvPr/>
          </p:nvSpPr>
          <p:spPr>
            <a:xfrm>
              <a:off x="528372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28d051b2ae1_0_0"/>
            <p:cNvSpPr/>
            <p:nvPr/>
          </p:nvSpPr>
          <p:spPr>
            <a:xfrm flipH="1">
              <a:off x="5419818" y="2722320"/>
              <a:ext cx="465102" cy="22177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30" name="Google Shape;530;g28d051b2ae1_0_0"/>
            <p:cNvPicPr preferRelativeResize="0"/>
            <p:nvPr/>
          </p:nvPicPr>
          <p:blipFill rotWithShape="1">
            <a:blip r:embed="rId4">
              <a:alphaModFix/>
            </a:blip>
            <a:srcRect b="0" l="0" r="0" t="0"/>
            <a:stretch/>
          </p:blipFill>
          <p:spPr>
            <a:xfrm>
              <a:off x="5124960" y="3398760"/>
              <a:ext cx="484920" cy="318600"/>
            </a:xfrm>
            <a:prstGeom prst="rect">
              <a:avLst/>
            </a:prstGeom>
            <a:noFill/>
            <a:ln>
              <a:noFill/>
            </a:ln>
          </p:spPr>
        </p:pic>
        <p:sp>
          <p:nvSpPr>
            <p:cNvPr id="531" name="Google Shape;531;g28d051b2ae1_0_0"/>
            <p:cNvSpPr/>
            <p:nvPr/>
          </p:nvSpPr>
          <p:spPr>
            <a:xfrm>
              <a:off x="5363640" y="3080520"/>
              <a:ext cx="3618" cy="31789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32" name="Google Shape;532;g28d051b2ae1_0_0"/>
            <p:cNvPicPr preferRelativeResize="0"/>
            <p:nvPr/>
          </p:nvPicPr>
          <p:blipFill rotWithShape="1">
            <a:blip r:embed="rId5">
              <a:alphaModFix/>
            </a:blip>
            <a:srcRect b="0" l="0" r="0" t="0"/>
            <a:stretch/>
          </p:blipFill>
          <p:spPr>
            <a:xfrm>
              <a:off x="6489360" y="3399480"/>
              <a:ext cx="529920" cy="333720"/>
            </a:xfrm>
            <a:prstGeom prst="rect">
              <a:avLst/>
            </a:prstGeom>
            <a:noFill/>
            <a:ln>
              <a:noFill/>
            </a:ln>
          </p:spPr>
        </p:pic>
        <p:sp>
          <p:nvSpPr>
            <p:cNvPr id="533" name="Google Shape;533;g28d051b2ae1_0_0"/>
            <p:cNvSpPr/>
            <p:nvPr/>
          </p:nvSpPr>
          <p:spPr>
            <a:xfrm>
              <a:off x="634572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28d051b2ae1_0_0"/>
            <p:cNvSpPr/>
            <p:nvPr/>
          </p:nvSpPr>
          <p:spPr>
            <a:xfrm>
              <a:off x="5893560" y="2722680"/>
              <a:ext cx="474822" cy="2214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535" name="Google Shape;535;g28d051b2ae1_0_0"/>
            <p:cNvPicPr preferRelativeResize="0"/>
            <p:nvPr/>
          </p:nvPicPr>
          <p:blipFill rotWithShape="1">
            <a:blip r:embed="rId4">
              <a:alphaModFix/>
            </a:blip>
            <a:srcRect b="0" l="0" r="0" t="0"/>
            <a:stretch/>
          </p:blipFill>
          <p:spPr>
            <a:xfrm>
              <a:off x="5877720" y="3399480"/>
              <a:ext cx="484920" cy="318600"/>
            </a:xfrm>
            <a:prstGeom prst="rect">
              <a:avLst/>
            </a:prstGeom>
            <a:noFill/>
            <a:ln>
              <a:noFill/>
            </a:ln>
          </p:spPr>
        </p:pic>
        <p:sp>
          <p:nvSpPr>
            <p:cNvPr id="536" name="Google Shape;536;g28d051b2ae1_0_0"/>
            <p:cNvSpPr/>
            <p:nvPr/>
          </p:nvSpPr>
          <p:spPr>
            <a:xfrm flipH="1">
              <a:off x="6120360" y="3080520"/>
              <a:ext cx="30456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37" name="Google Shape;537;g28d051b2ae1_0_0"/>
            <p:cNvSpPr/>
            <p:nvPr/>
          </p:nvSpPr>
          <p:spPr>
            <a:xfrm>
              <a:off x="6425280" y="3080520"/>
              <a:ext cx="328698"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538" name="Google Shape;538;g28d051b2ae1_0_0"/>
            <p:cNvPicPr preferRelativeResize="0"/>
            <p:nvPr/>
          </p:nvPicPr>
          <p:blipFill rotWithShape="1">
            <a:blip r:embed="rId5">
              <a:alphaModFix/>
            </a:blip>
            <a:srcRect b="0" l="0" r="0" t="0"/>
            <a:stretch/>
          </p:blipFill>
          <p:spPr>
            <a:xfrm>
              <a:off x="7927200" y="3399120"/>
              <a:ext cx="529920" cy="333720"/>
            </a:xfrm>
            <a:prstGeom prst="rect">
              <a:avLst/>
            </a:prstGeom>
            <a:noFill/>
            <a:ln>
              <a:noFill/>
            </a:ln>
          </p:spPr>
        </p:pic>
        <p:sp>
          <p:nvSpPr>
            <p:cNvPr id="539" name="Google Shape;539;g28d051b2ae1_0_0"/>
            <p:cNvSpPr/>
            <p:nvPr/>
          </p:nvSpPr>
          <p:spPr>
            <a:xfrm>
              <a:off x="7696080" y="292104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28d051b2ae1_0_0"/>
            <p:cNvSpPr/>
            <p:nvPr/>
          </p:nvSpPr>
          <p:spPr>
            <a:xfrm flipH="1">
              <a:off x="7831422" y="2738160"/>
              <a:ext cx="512298" cy="205902"/>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41" name="Google Shape;541;g28d051b2ae1_0_0"/>
            <p:cNvPicPr preferRelativeResize="0"/>
            <p:nvPr/>
          </p:nvPicPr>
          <p:blipFill rotWithShape="1">
            <a:blip r:embed="rId4">
              <a:alphaModFix/>
            </a:blip>
            <a:srcRect b="0" l="0" r="0" t="0"/>
            <a:stretch/>
          </p:blipFill>
          <p:spPr>
            <a:xfrm>
              <a:off x="7210440" y="3399120"/>
              <a:ext cx="484920" cy="318600"/>
            </a:xfrm>
            <a:prstGeom prst="rect">
              <a:avLst/>
            </a:prstGeom>
            <a:noFill/>
            <a:ln>
              <a:noFill/>
            </a:ln>
          </p:spPr>
        </p:pic>
        <p:sp>
          <p:nvSpPr>
            <p:cNvPr id="542" name="Google Shape;542;g28d051b2ae1_0_0"/>
            <p:cNvSpPr/>
            <p:nvPr/>
          </p:nvSpPr>
          <p:spPr>
            <a:xfrm flipH="1">
              <a:off x="7452342" y="3080160"/>
              <a:ext cx="322218" cy="3186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543" name="Google Shape;543;g28d051b2ae1_0_0"/>
            <p:cNvSpPr/>
            <p:nvPr/>
          </p:nvSpPr>
          <p:spPr>
            <a:xfrm>
              <a:off x="7776000" y="3080160"/>
              <a:ext cx="416178" cy="3186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544" name="Google Shape;544;g28d051b2ae1_0_0"/>
            <p:cNvSpPr/>
            <p:nvPr/>
          </p:nvSpPr>
          <p:spPr>
            <a:xfrm>
              <a:off x="883224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28d051b2ae1_0_0"/>
            <p:cNvSpPr/>
            <p:nvPr/>
          </p:nvSpPr>
          <p:spPr>
            <a:xfrm>
              <a:off x="8344800" y="2738160"/>
              <a:ext cx="510462" cy="20628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46" name="Google Shape;546;g28d051b2ae1_0_0"/>
            <p:cNvSpPr/>
            <p:nvPr/>
          </p:nvSpPr>
          <p:spPr>
            <a:xfrm>
              <a:off x="8911800" y="3080520"/>
              <a:ext cx="3618" cy="317898"/>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8d051b2ae1_0_47"/>
          <p:cNvSpPr txBox="1"/>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Racing Search Tree</a:t>
            </a:r>
            <a:endParaRPr b="0" i="0" sz="4400" u="none" cap="none" strike="noStrike">
              <a:solidFill>
                <a:srgbClr val="000000"/>
              </a:solidFill>
              <a:latin typeface="Arial"/>
              <a:ea typeface="Arial"/>
              <a:cs typeface="Arial"/>
              <a:sym typeface="Arial"/>
            </a:endParaRPr>
          </a:p>
        </p:txBody>
      </p:sp>
      <p:sp>
        <p:nvSpPr>
          <p:cNvPr id="552" name="Google Shape;552;g28d051b2ae1_0_47"/>
          <p:cNvSpPr txBox="1"/>
          <p:nvPr/>
        </p:nvSpPr>
        <p:spPr>
          <a:xfrm>
            <a:off x="304920" y="1397160"/>
            <a:ext cx="5090100" cy="472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342360" lvl="0" marL="342719" marR="0" rtl="0" algn="l">
              <a:lnSpc>
                <a:spcPct val="100000"/>
              </a:lnSpc>
              <a:spcBef>
                <a:spcPts val="479"/>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Problem: States are repeated </a:t>
            </a:r>
            <a:endParaRPr b="0" i="0" sz="2200" u="none" cap="none" strike="noStrike">
              <a:solidFill>
                <a:srgbClr val="333399"/>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Idea: Only compute needed quantities once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33399"/>
              </a:solidFill>
              <a:latin typeface="Calibri"/>
              <a:ea typeface="Calibri"/>
              <a:cs typeface="Calibri"/>
              <a:sym typeface="Calibri"/>
            </a:endParaRPr>
          </a:p>
          <a:p>
            <a:pPr indent="-342360" lvl="0" marL="342719" marR="0" rtl="0" algn="l">
              <a:lnSpc>
                <a:spcPct val="100000"/>
              </a:lnSpc>
              <a:spcBef>
                <a:spcPts val="479"/>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Problem: Tree goes on forever</a:t>
            </a:r>
            <a:endParaRPr b="0" i="0" sz="2200" u="none" cap="none" strike="noStrike">
              <a:solidFill>
                <a:srgbClr val="333399"/>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Idea: Do a depth-limited computation, but with increasing depths until change is small</a:t>
            </a:r>
            <a:endParaRPr b="0" i="0" sz="1800" u="none" cap="none" strike="noStrike">
              <a:solidFill>
                <a:srgbClr val="000000"/>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Note: deep parts of the tree eventually don’t matter if </a:t>
            </a:r>
            <a:r>
              <a:rPr b="0" i="0" lang="en-US" sz="1800" u="none" cap="none" strike="noStrike">
                <a:solidFill>
                  <a:srgbClr val="000000"/>
                </a:solidFill>
                <a:latin typeface="Times New Roman"/>
                <a:ea typeface="Times New Roman"/>
                <a:cs typeface="Times New Roman"/>
                <a:sym typeface="Times New Roman"/>
              </a:rPr>
              <a:t>γ</a:t>
            </a:r>
            <a:r>
              <a:rPr b="0" i="0" lang="en-US" sz="1800" u="none" cap="none" strike="noStrike">
                <a:solidFill>
                  <a:srgbClr val="000000"/>
                </a:solidFill>
                <a:latin typeface="Calibri"/>
                <a:ea typeface="Calibri"/>
                <a:cs typeface="Calibri"/>
                <a:sym typeface="Calibri"/>
              </a:rPr>
              <a:t> &lt; 1</a:t>
            </a:r>
            <a:endParaRPr b="0" i="0" sz="1800" u="none" cap="none" strike="noStrike">
              <a:solidFill>
                <a:srgbClr val="000000"/>
              </a:solidFill>
              <a:latin typeface="Calibri"/>
              <a:ea typeface="Calibri"/>
              <a:cs typeface="Calibri"/>
              <a:sym typeface="Calibri"/>
            </a:endParaRPr>
          </a:p>
        </p:txBody>
      </p:sp>
      <p:pic>
        <p:nvPicPr>
          <p:cNvPr descr="RacingSubTree.png" id="553" name="Google Shape;553;g28d051b2ae1_0_47"/>
          <p:cNvPicPr preferRelativeResize="0"/>
          <p:nvPr/>
        </p:nvPicPr>
        <p:blipFill rotWithShape="1">
          <a:blip r:embed="rId3">
            <a:alphaModFix/>
          </a:blip>
          <a:srcRect b="0" l="0" r="0" t="0"/>
          <a:stretch/>
        </p:blipFill>
        <p:spPr>
          <a:xfrm>
            <a:off x="5128920" y="3316680"/>
            <a:ext cx="5802480" cy="2822041"/>
          </a:xfrm>
          <a:prstGeom prst="rect">
            <a:avLst/>
          </a:prstGeom>
          <a:noFill/>
          <a:ln>
            <a:noFill/>
          </a:ln>
        </p:spPr>
      </p:pic>
      <p:grpSp>
        <p:nvGrpSpPr>
          <p:cNvPr id="554" name="Google Shape;554;g28d051b2ae1_0_47"/>
          <p:cNvGrpSpPr/>
          <p:nvPr/>
        </p:nvGrpSpPr>
        <p:grpSpPr>
          <a:xfrm>
            <a:off x="5367600" y="1447920"/>
            <a:ext cx="6237000" cy="2285280"/>
            <a:chOff x="5367600" y="1447920"/>
            <a:chExt cx="6237000" cy="2285280"/>
          </a:xfrm>
        </p:grpSpPr>
        <p:pic>
          <p:nvPicPr>
            <p:cNvPr id="555" name="Google Shape;555;g28d051b2ae1_0_47"/>
            <p:cNvPicPr preferRelativeResize="0"/>
            <p:nvPr/>
          </p:nvPicPr>
          <p:blipFill rotWithShape="1">
            <a:blip r:embed="rId4">
              <a:alphaModFix/>
            </a:blip>
            <a:srcRect b="0" l="0" r="0" t="0"/>
            <a:stretch/>
          </p:blipFill>
          <p:spPr>
            <a:xfrm>
              <a:off x="7606440" y="1447920"/>
              <a:ext cx="484920" cy="318600"/>
            </a:xfrm>
            <a:prstGeom prst="rect">
              <a:avLst/>
            </a:prstGeom>
            <a:noFill/>
            <a:ln>
              <a:noFill/>
            </a:ln>
          </p:spPr>
        </p:pic>
        <p:pic>
          <p:nvPicPr>
            <p:cNvPr id="556" name="Google Shape;556;g28d051b2ae1_0_47"/>
            <p:cNvPicPr preferRelativeResize="0"/>
            <p:nvPr/>
          </p:nvPicPr>
          <p:blipFill rotWithShape="1">
            <a:blip r:embed="rId5">
              <a:alphaModFix/>
            </a:blip>
            <a:srcRect b="0" l="0" r="0" t="0"/>
            <a:stretch/>
          </p:blipFill>
          <p:spPr>
            <a:xfrm>
              <a:off x="10465200" y="2403720"/>
              <a:ext cx="529920" cy="333720"/>
            </a:xfrm>
            <a:prstGeom prst="rect">
              <a:avLst/>
            </a:prstGeom>
            <a:noFill/>
            <a:ln>
              <a:noFill/>
            </a:ln>
          </p:spPr>
        </p:pic>
        <p:pic>
          <p:nvPicPr>
            <p:cNvPr id="557" name="Google Shape;557;g28d051b2ae1_0_47"/>
            <p:cNvPicPr preferRelativeResize="0"/>
            <p:nvPr/>
          </p:nvPicPr>
          <p:blipFill rotWithShape="1">
            <a:blip r:embed="rId6">
              <a:alphaModFix/>
            </a:blip>
            <a:srcRect b="0" l="0" r="0" t="0"/>
            <a:stretch/>
          </p:blipFill>
          <p:spPr>
            <a:xfrm>
              <a:off x="11090160" y="3353760"/>
              <a:ext cx="514440" cy="364320"/>
            </a:xfrm>
            <a:prstGeom prst="rect">
              <a:avLst/>
            </a:prstGeom>
            <a:noFill/>
            <a:ln>
              <a:noFill/>
            </a:ln>
          </p:spPr>
        </p:pic>
        <p:sp>
          <p:nvSpPr>
            <p:cNvPr id="558" name="Google Shape;558;g28d051b2ae1_0_47"/>
            <p:cNvSpPr/>
            <p:nvPr/>
          </p:nvSpPr>
          <p:spPr>
            <a:xfrm>
              <a:off x="6052680" y="192564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28d051b2ae1_0_47"/>
            <p:cNvSpPr/>
            <p:nvPr/>
          </p:nvSpPr>
          <p:spPr>
            <a:xfrm>
              <a:off x="9389160" y="192564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28d051b2ae1_0_47"/>
            <p:cNvSpPr/>
            <p:nvPr/>
          </p:nvSpPr>
          <p:spPr>
            <a:xfrm>
              <a:off x="7849080" y="1766880"/>
              <a:ext cx="1563138" cy="181818"/>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61" name="Google Shape;561;g28d051b2ae1_0_47"/>
            <p:cNvSpPr/>
            <p:nvPr/>
          </p:nvSpPr>
          <p:spPr>
            <a:xfrm flipH="1">
              <a:off x="6188382" y="1766880"/>
              <a:ext cx="1660338" cy="18181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62" name="Google Shape;562;g28d051b2ae1_0_47"/>
            <p:cNvPicPr preferRelativeResize="0"/>
            <p:nvPr/>
          </p:nvPicPr>
          <p:blipFill rotWithShape="1">
            <a:blip r:embed="rId4">
              <a:alphaModFix/>
            </a:blip>
            <a:srcRect b="0" l="0" r="0" t="0"/>
            <a:stretch/>
          </p:blipFill>
          <p:spPr>
            <a:xfrm>
              <a:off x="8036640" y="2403720"/>
              <a:ext cx="484920" cy="318600"/>
            </a:xfrm>
            <a:prstGeom prst="rect">
              <a:avLst/>
            </a:prstGeom>
            <a:noFill/>
            <a:ln>
              <a:noFill/>
            </a:ln>
          </p:spPr>
        </p:pic>
        <p:sp>
          <p:nvSpPr>
            <p:cNvPr id="563" name="Google Shape;563;g28d051b2ae1_0_47"/>
            <p:cNvSpPr/>
            <p:nvPr/>
          </p:nvSpPr>
          <p:spPr>
            <a:xfrm flipH="1">
              <a:off x="8278560" y="2085120"/>
              <a:ext cx="1189080" cy="318222"/>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64" name="Google Shape;564;g28d051b2ae1_0_47"/>
            <p:cNvSpPr/>
            <p:nvPr/>
          </p:nvSpPr>
          <p:spPr>
            <a:xfrm>
              <a:off x="9468720" y="2085120"/>
              <a:ext cx="1261062" cy="318222"/>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565" name="Google Shape;565;g28d051b2ae1_0_47"/>
            <p:cNvPicPr preferRelativeResize="0"/>
            <p:nvPr/>
          </p:nvPicPr>
          <p:blipFill rotWithShape="1">
            <a:blip r:embed="rId4">
              <a:alphaModFix/>
            </a:blip>
            <a:srcRect b="0" l="0" r="0" t="0"/>
            <a:stretch/>
          </p:blipFill>
          <p:spPr>
            <a:xfrm>
              <a:off x="5885640" y="2403360"/>
              <a:ext cx="484920" cy="318600"/>
            </a:xfrm>
            <a:prstGeom prst="rect">
              <a:avLst/>
            </a:prstGeom>
            <a:noFill/>
            <a:ln>
              <a:noFill/>
            </a:ln>
          </p:spPr>
        </p:pic>
        <p:sp>
          <p:nvSpPr>
            <p:cNvPr id="566" name="Google Shape;566;g28d051b2ae1_0_47"/>
            <p:cNvSpPr/>
            <p:nvPr/>
          </p:nvSpPr>
          <p:spPr>
            <a:xfrm flipH="1">
              <a:off x="6128262" y="2085120"/>
              <a:ext cx="3618" cy="31789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67" name="Google Shape;567;g28d051b2ae1_0_47"/>
            <p:cNvPicPr preferRelativeResize="0"/>
            <p:nvPr/>
          </p:nvPicPr>
          <p:blipFill rotWithShape="1">
            <a:blip r:embed="rId5">
              <a:alphaModFix/>
            </a:blip>
            <a:srcRect b="0" l="0" r="0" t="0"/>
            <a:stretch/>
          </p:blipFill>
          <p:spPr>
            <a:xfrm>
              <a:off x="6741360" y="3399480"/>
              <a:ext cx="529920" cy="333720"/>
            </a:xfrm>
            <a:prstGeom prst="rect">
              <a:avLst/>
            </a:prstGeom>
            <a:noFill/>
            <a:ln>
              <a:noFill/>
            </a:ln>
          </p:spPr>
        </p:pic>
        <p:sp>
          <p:nvSpPr>
            <p:cNvPr id="568" name="Google Shape;568;g28d051b2ae1_0_47"/>
            <p:cNvSpPr/>
            <p:nvPr/>
          </p:nvSpPr>
          <p:spPr>
            <a:xfrm>
              <a:off x="552672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28d051b2ae1_0_47"/>
            <p:cNvSpPr/>
            <p:nvPr/>
          </p:nvSpPr>
          <p:spPr>
            <a:xfrm>
              <a:off x="657972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28d051b2ae1_0_47"/>
            <p:cNvSpPr/>
            <p:nvPr/>
          </p:nvSpPr>
          <p:spPr>
            <a:xfrm>
              <a:off x="6128280" y="2722320"/>
              <a:ext cx="474498" cy="221778"/>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71" name="Google Shape;571;g28d051b2ae1_0_47"/>
            <p:cNvSpPr/>
            <p:nvPr/>
          </p:nvSpPr>
          <p:spPr>
            <a:xfrm flipH="1">
              <a:off x="5662458" y="2722320"/>
              <a:ext cx="465102" cy="22177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72" name="Google Shape;572;g28d051b2ae1_0_47"/>
            <p:cNvPicPr preferRelativeResize="0"/>
            <p:nvPr/>
          </p:nvPicPr>
          <p:blipFill rotWithShape="1">
            <a:blip r:embed="rId4">
              <a:alphaModFix/>
            </a:blip>
            <a:srcRect b="0" l="0" r="0" t="0"/>
            <a:stretch/>
          </p:blipFill>
          <p:spPr>
            <a:xfrm>
              <a:off x="6053400" y="3399480"/>
              <a:ext cx="484920" cy="318600"/>
            </a:xfrm>
            <a:prstGeom prst="rect">
              <a:avLst/>
            </a:prstGeom>
            <a:noFill/>
            <a:ln>
              <a:noFill/>
            </a:ln>
          </p:spPr>
        </p:pic>
        <p:sp>
          <p:nvSpPr>
            <p:cNvPr id="573" name="Google Shape;573;g28d051b2ae1_0_47"/>
            <p:cNvSpPr/>
            <p:nvPr/>
          </p:nvSpPr>
          <p:spPr>
            <a:xfrm flipH="1">
              <a:off x="6296040" y="3080520"/>
              <a:ext cx="36288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74" name="Google Shape;574;g28d051b2ae1_0_47"/>
            <p:cNvSpPr/>
            <p:nvPr/>
          </p:nvSpPr>
          <p:spPr>
            <a:xfrm>
              <a:off x="6659280" y="3080520"/>
              <a:ext cx="34668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575" name="Google Shape;575;g28d051b2ae1_0_47"/>
            <p:cNvPicPr preferRelativeResize="0"/>
            <p:nvPr/>
          </p:nvPicPr>
          <p:blipFill rotWithShape="1">
            <a:blip r:embed="rId4">
              <a:alphaModFix/>
            </a:blip>
            <a:srcRect b="0" l="0" r="0" t="0"/>
            <a:stretch/>
          </p:blipFill>
          <p:spPr>
            <a:xfrm>
              <a:off x="5367600" y="3398760"/>
              <a:ext cx="484920" cy="318600"/>
            </a:xfrm>
            <a:prstGeom prst="rect">
              <a:avLst/>
            </a:prstGeom>
            <a:noFill/>
            <a:ln>
              <a:noFill/>
            </a:ln>
          </p:spPr>
        </p:pic>
        <p:sp>
          <p:nvSpPr>
            <p:cNvPr id="576" name="Google Shape;576;g28d051b2ae1_0_47"/>
            <p:cNvSpPr/>
            <p:nvPr/>
          </p:nvSpPr>
          <p:spPr>
            <a:xfrm>
              <a:off x="5606280" y="3080520"/>
              <a:ext cx="3618" cy="31789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577" name="Google Shape;577;g28d051b2ae1_0_47"/>
            <p:cNvSpPr/>
            <p:nvPr/>
          </p:nvSpPr>
          <p:spPr>
            <a:xfrm>
              <a:off x="766944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28d051b2ae1_0_47"/>
            <p:cNvSpPr/>
            <p:nvPr/>
          </p:nvSpPr>
          <p:spPr>
            <a:xfrm flipH="1">
              <a:off x="7805538" y="2722320"/>
              <a:ext cx="465102" cy="22177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79" name="Google Shape;579;g28d051b2ae1_0_47"/>
            <p:cNvPicPr preferRelativeResize="0"/>
            <p:nvPr/>
          </p:nvPicPr>
          <p:blipFill rotWithShape="1">
            <a:blip r:embed="rId4">
              <a:alphaModFix/>
            </a:blip>
            <a:srcRect b="0" l="0" r="0" t="0"/>
            <a:stretch/>
          </p:blipFill>
          <p:spPr>
            <a:xfrm>
              <a:off x="7510680" y="3398760"/>
              <a:ext cx="484920" cy="318600"/>
            </a:xfrm>
            <a:prstGeom prst="rect">
              <a:avLst/>
            </a:prstGeom>
            <a:noFill/>
            <a:ln>
              <a:noFill/>
            </a:ln>
          </p:spPr>
        </p:pic>
        <p:sp>
          <p:nvSpPr>
            <p:cNvPr id="580" name="Google Shape;580;g28d051b2ae1_0_47"/>
            <p:cNvSpPr/>
            <p:nvPr/>
          </p:nvSpPr>
          <p:spPr>
            <a:xfrm>
              <a:off x="7749000" y="3080520"/>
              <a:ext cx="3618" cy="317898"/>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81" name="Google Shape;581;g28d051b2ae1_0_47"/>
            <p:cNvPicPr preferRelativeResize="0"/>
            <p:nvPr/>
          </p:nvPicPr>
          <p:blipFill rotWithShape="1">
            <a:blip r:embed="rId5">
              <a:alphaModFix/>
            </a:blip>
            <a:srcRect b="0" l="0" r="0" t="0"/>
            <a:stretch/>
          </p:blipFill>
          <p:spPr>
            <a:xfrm>
              <a:off x="8874720" y="3399480"/>
              <a:ext cx="529920" cy="333720"/>
            </a:xfrm>
            <a:prstGeom prst="rect">
              <a:avLst/>
            </a:prstGeom>
            <a:noFill/>
            <a:ln>
              <a:noFill/>
            </a:ln>
          </p:spPr>
        </p:pic>
        <p:sp>
          <p:nvSpPr>
            <p:cNvPr id="582" name="Google Shape;582;g28d051b2ae1_0_47"/>
            <p:cNvSpPr/>
            <p:nvPr/>
          </p:nvSpPr>
          <p:spPr>
            <a:xfrm>
              <a:off x="873108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28d051b2ae1_0_47"/>
            <p:cNvSpPr/>
            <p:nvPr/>
          </p:nvSpPr>
          <p:spPr>
            <a:xfrm>
              <a:off x="8279280" y="2722680"/>
              <a:ext cx="474822" cy="2214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584" name="Google Shape;584;g28d051b2ae1_0_47"/>
            <p:cNvPicPr preferRelativeResize="0"/>
            <p:nvPr/>
          </p:nvPicPr>
          <p:blipFill rotWithShape="1">
            <a:blip r:embed="rId4">
              <a:alphaModFix/>
            </a:blip>
            <a:srcRect b="0" l="0" r="0" t="0"/>
            <a:stretch/>
          </p:blipFill>
          <p:spPr>
            <a:xfrm>
              <a:off x="8263440" y="3399480"/>
              <a:ext cx="484920" cy="318600"/>
            </a:xfrm>
            <a:prstGeom prst="rect">
              <a:avLst/>
            </a:prstGeom>
            <a:noFill/>
            <a:ln>
              <a:noFill/>
            </a:ln>
          </p:spPr>
        </p:pic>
        <p:sp>
          <p:nvSpPr>
            <p:cNvPr id="585" name="Google Shape;585;g28d051b2ae1_0_47"/>
            <p:cNvSpPr/>
            <p:nvPr/>
          </p:nvSpPr>
          <p:spPr>
            <a:xfrm flipH="1">
              <a:off x="8506080" y="3080520"/>
              <a:ext cx="30456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86" name="Google Shape;586;g28d051b2ae1_0_47"/>
            <p:cNvSpPr/>
            <p:nvPr/>
          </p:nvSpPr>
          <p:spPr>
            <a:xfrm>
              <a:off x="8810640" y="3080520"/>
              <a:ext cx="328698"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587" name="Google Shape;587;g28d051b2ae1_0_47"/>
            <p:cNvPicPr preferRelativeResize="0"/>
            <p:nvPr/>
          </p:nvPicPr>
          <p:blipFill rotWithShape="1">
            <a:blip r:embed="rId5">
              <a:alphaModFix/>
            </a:blip>
            <a:srcRect b="0" l="0" r="0" t="0"/>
            <a:stretch/>
          </p:blipFill>
          <p:spPr>
            <a:xfrm>
              <a:off x="10312920" y="3399120"/>
              <a:ext cx="529920" cy="333720"/>
            </a:xfrm>
            <a:prstGeom prst="rect">
              <a:avLst/>
            </a:prstGeom>
            <a:noFill/>
            <a:ln>
              <a:noFill/>
            </a:ln>
          </p:spPr>
        </p:pic>
        <p:sp>
          <p:nvSpPr>
            <p:cNvPr id="588" name="Google Shape;588;g28d051b2ae1_0_47"/>
            <p:cNvSpPr/>
            <p:nvPr/>
          </p:nvSpPr>
          <p:spPr>
            <a:xfrm>
              <a:off x="10081800" y="292104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8d051b2ae1_0_47"/>
            <p:cNvSpPr/>
            <p:nvPr/>
          </p:nvSpPr>
          <p:spPr>
            <a:xfrm flipH="1">
              <a:off x="10217142" y="2738160"/>
              <a:ext cx="512298" cy="205902"/>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590" name="Google Shape;590;g28d051b2ae1_0_47"/>
            <p:cNvPicPr preferRelativeResize="0"/>
            <p:nvPr/>
          </p:nvPicPr>
          <p:blipFill rotWithShape="1">
            <a:blip r:embed="rId4">
              <a:alphaModFix/>
            </a:blip>
            <a:srcRect b="0" l="0" r="0" t="0"/>
            <a:stretch/>
          </p:blipFill>
          <p:spPr>
            <a:xfrm>
              <a:off x="9596160" y="3399120"/>
              <a:ext cx="484920" cy="318600"/>
            </a:xfrm>
            <a:prstGeom prst="rect">
              <a:avLst/>
            </a:prstGeom>
            <a:noFill/>
            <a:ln>
              <a:noFill/>
            </a:ln>
          </p:spPr>
        </p:pic>
        <p:sp>
          <p:nvSpPr>
            <p:cNvPr id="591" name="Google Shape;591;g28d051b2ae1_0_47"/>
            <p:cNvSpPr/>
            <p:nvPr/>
          </p:nvSpPr>
          <p:spPr>
            <a:xfrm flipH="1">
              <a:off x="9838062" y="3080160"/>
              <a:ext cx="322218" cy="3186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592" name="Google Shape;592;g28d051b2ae1_0_47"/>
            <p:cNvSpPr/>
            <p:nvPr/>
          </p:nvSpPr>
          <p:spPr>
            <a:xfrm>
              <a:off x="10161360" y="3080160"/>
              <a:ext cx="416178" cy="3186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593" name="Google Shape;593;g28d051b2ae1_0_47"/>
            <p:cNvSpPr/>
            <p:nvPr/>
          </p:nvSpPr>
          <p:spPr>
            <a:xfrm>
              <a:off x="11217960" y="2921400"/>
              <a:ext cx="159000" cy="15900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28d051b2ae1_0_47"/>
            <p:cNvSpPr/>
            <p:nvPr/>
          </p:nvSpPr>
          <p:spPr>
            <a:xfrm>
              <a:off x="10730520" y="2738160"/>
              <a:ext cx="510462" cy="20628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595" name="Google Shape;595;g28d051b2ae1_0_47"/>
            <p:cNvSpPr/>
            <p:nvPr/>
          </p:nvSpPr>
          <p:spPr>
            <a:xfrm>
              <a:off x="11297520" y="3080520"/>
              <a:ext cx="3618" cy="317898"/>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2"/>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Optimal Quantities</a:t>
            </a:r>
            <a:endParaRPr b="0" i="0" sz="4400" u="none" cap="none" strike="noStrike">
              <a:solidFill>
                <a:srgbClr val="000000"/>
              </a:solidFill>
              <a:latin typeface="Arial"/>
              <a:ea typeface="Arial"/>
              <a:cs typeface="Arial"/>
              <a:sym typeface="Arial"/>
            </a:endParaRPr>
          </a:p>
        </p:txBody>
      </p:sp>
      <p:sp>
        <p:nvSpPr>
          <p:cNvPr id="602" name="Google Shape;602;p22"/>
          <p:cNvSpPr/>
          <p:nvPr/>
        </p:nvSpPr>
        <p:spPr>
          <a:xfrm>
            <a:off x="457200" y="1295280"/>
            <a:ext cx="6705360" cy="495252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360" lvl="0" marL="342720" marR="0" rtl="0" algn="l">
              <a:lnSpc>
                <a:spcPct val="80000"/>
              </a:lnSpc>
              <a:spcBef>
                <a:spcPts val="561"/>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The value (utility) of a state s:</a:t>
            </a:r>
            <a:endParaRPr b="0" i="0" sz="2400" u="none" cap="none" strike="noStrike">
              <a:solidFill>
                <a:srgbClr val="000000"/>
              </a:solidFill>
              <a:latin typeface="Arial"/>
              <a:ea typeface="Arial"/>
              <a:cs typeface="Arial"/>
              <a:sym typeface="Arial"/>
            </a:endParaRPr>
          </a:p>
          <a:p>
            <a:pPr indent="-285480" lvl="0" marL="743040" marR="0" rtl="0" algn="l">
              <a:lnSpc>
                <a:spcPct val="80000"/>
              </a:lnSpc>
              <a:spcBef>
                <a:spcPts val="561"/>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V</a:t>
            </a:r>
            <a:r>
              <a:rPr b="0" baseline="30000" i="0" lang="en-US" sz="2400" u="none" cap="none" strike="noStrike">
                <a:solidFill>
                  <a:srgbClr val="00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(s) = expected utility starting in s and acting optimally</a:t>
            </a:r>
            <a:endParaRPr b="0" i="0" sz="2400" u="none" cap="none" strike="noStrike">
              <a:solidFill>
                <a:srgbClr val="000000"/>
              </a:solidFill>
              <a:latin typeface="Arial"/>
              <a:ea typeface="Arial"/>
              <a:cs typeface="Arial"/>
              <a:sym typeface="Arial"/>
            </a:endParaRPr>
          </a:p>
          <a:p>
            <a:pPr indent="0" lvl="0" marL="0" marR="0" rtl="0" algn="l">
              <a:lnSpc>
                <a:spcPct val="80000"/>
              </a:lnSpc>
              <a:spcBef>
                <a:spcPts val="561"/>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360" lvl="0" marL="342720" marR="0" rtl="0" algn="l">
              <a:lnSpc>
                <a:spcPct val="80000"/>
              </a:lnSpc>
              <a:spcBef>
                <a:spcPts val="561"/>
              </a:spcBef>
              <a:spcAft>
                <a:spcPts val="0"/>
              </a:spcAft>
              <a:buClr>
                <a:srgbClr val="333399"/>
              </a:buClr>
              <a:buSzPts val="2400"/>
              <a:buFont typeface="Noto Sans Symbols"/>
              <a:buChar char="▪"/>
            </a:pPr>
            <a:r>
              <a:rPr b="0" i="0" lang="en-US" sz="2400" u="none" cap="none" strike="noStrike">
                <a:solidFill>
                  <a:srgbClr val="008000"/>
                </a:solidFill>
                <a:latin typeface="Calibri"/>
                <a:ea typeface="Calibri"/>
                <a:cs typeface="Calibri"/>
                <a:sym typeface="Calibri"/>
              </a:rPr>
              <a:t>The value (utility) of a q-state (s,a):</a:t>
            </a:r>
            <a:endParaRPr b="0" i="0" sz="2400" u="none" cap="none" strike="noStrike">
              <a:solidFill>
                <a:srgbClr val="000000"/>
              </a:solidFill>
              <a:latin typeface="Arial"/>
              <a:ea typeface="Arial"/>
              <a:cs typeface="Arial"/>
              <a:sym typeface="Arial"/>
            </a:endParaRPr>
          </a:p>
          <a:p>
            <a:pPr indent="-285480" lvl="0" marL="743040" marR="0" rtl="0" algn="l">
              <a:lnSpc>
                <a:spcPct val="80000"/>
              </a:lnSpc>
              <a:spcBef>
                <a:spcPts val="561"/>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Q</a:t>
            </a:r>
            <a:r>
              <a:rPr b="0" baseline="30000" i="0" lang="en-US" sz="2400" u="none" cap="none" strike="noStrike">
                <a:solidFill>
                  <a:srgbClr val="00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(s,a) = expected utility starting out having taken action </a:t>
            </a:r>
            <a:r>
              <a:rPr b="1" i="0" lang="en-US" sz="2400" u="none" cap="none" strike="noStrike">
                <a:solidFill>
                  <a:srgbClr val="000000"/>
                </a:solidFill>
                <a:latin typeface="Calibri"/>
                <a:ea typeface="Calibri"/>
                <a:cs typeface="Calibri"/>
                <a:sym typeface="Calibri"/>
              </a:rPr>
              <a:t>a</a:t>
            </a:r>
            <a:r>
              <a:rPr b="0" i="0" lang="en-US" sz="2400" u="none" cap="none" strike="noStrike">
                <a:solidFill>
                  <a:srgbClr val="000000"/>
                </a:solidFill>
                <a:latin typeface="Calibri"/>
                <a:ea typeface="Calibri"/>
                <a:cs typeface="Calibri"/>
                <a:sym typeface="Calibri"/>
              </a:rPr>
              <a:t> from state </a:t>
            </a:r>
            <a:r>
              <a:rPr b="1" i="0" lang="en-US" sz="2400" u="none" cap="none" strike="noStrike">
                <a:solidFill>
                  <a:srgbClr val="000000"/>
                </a:solidFill>
                <a:latin typeface="Calibri"/>
                <a:ea typeface="Calibri"/>
                <a:cs typeface="Calibri"/>
                <a:sym typeface="Calibri"/>
              </a:rPr>
              <a:t>s</a:t>
            </a:r>
            <a:r>
              <a:rPr b="0" i="0" lang="en-US" sz="2400" u="none" cap="none" strike="noStrike">
                <a:solidFill>
                  <a:srgbClr val="000000"/>
                </a:solidFill>
                <a:latin typeface="Calibri"/>
                <a:ea typeface="Calibri"/>
                <a:cs typeface="Calibri"/>
                <a:sym typeface="Calibri"/>
              </a:rPr>
              <a:t> and (thereafter) acting optimally</a:t>
            </a:r>
            <a:endParaRPr b="0" i="0" sz="2400" u="none" cap="none" strike="noStrike">
              <a:solidFill>
                <a:srgbClr val="000000"/>
              </a:solidFill>
              <a:latin typeface="Arial"/>
              <a:ea typeface="Arial"/>
              <a:cs typeface="Arial"/>
              <a:sym typeface="Arial"/>
            </a:endParaRPr>
          </a:p>
          <a:p>
            <a:pPr indent="-285480" lvl="0" marL="743040" marR="0" rtl="0" algn="l">
              <a:lnSpc>
                <a:spcPct val="80000"/>
              </a:lnSpc>
              <a:spcBef>
                <a:spcPts val="561"/>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360" lvl="0" marL="342720" marR="0" rtl="0" algn="l">
              <a:lnSpc>
                <a:spcPct val="80000"/>
              </a:lnSpc>
              <a:spcBef>
                <a:spcPts val="561"/>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The optimal policy:</a:t>
            </a:r>
            <a:endParaRPr b="0" i="0" sz="2400" u="none" cap="none" strike="noStrike">
              <a:solidFill>
                <a:srgbClr val="000000"/>
              </a:solidFill>
              <a:latin typeface="Arial"/>
              <a:ea typeface="Arial"/>
              <a:cs typeface="Arial"/>
              <a:sym typeface="Arial"/>
            </a:endParaRPr>
          </a:p>
          <a:p>
            <a:pPr indent="-285480" lvl="0" marL="743040" marR="0" rtl="0" algn="l">
              <a:lnSpc>
                <a:spcPct val="80000"/>
              </a:lnSpc>
              <a:spcBef>
                <a:spcPts val="561"/>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π</a:t>
            </a:r>
            <a:r>
              <a:rPr b="0" baseline="30000" i="0" lang="en-US" sz="2400" u="none" cap="none" strike="noStrike">
                <a:solidFill>
                  <a:srgbClr val="000000"/>
                </a:solidFill>
                <a:latin typeface="Calibri"/>
                <a:ea typeface="Calibri"/>
                <a:cs typeface="Calibri"/>
                <a:sym typeface="Calibri"/>
              </a:rPr>
              <a:t>*</a:t>
            </a:r>
            <a:r>
              <a:rPr b="0" i="0" lang="en-US" sz="2400" u="none" cap="none" strike="noStrike">
                <a:solidFill>
                  <a:srgbClr val="000000"/>
                </a:solidFill>
                <a:latin typeface="Calibri"/>
                <a:ea typeface="Calibri"/>
                <a:cs typeface="Calibri"/>
                <a:sym typeface="Calibri"/>
              </a:rPr>
              <a:t>(s) = optimal action from state s</a:t>
            </a:r>
            <a:endParaRPr b="0" i="0" sz="2400" u="none" cap="none" strike="noStrike">
              <a:solidFill>
                <a:srgbClr val="000000"/>
              </a:solidFill>
              <a:latin typeface="Arial"/>
              <a:ea typeface="Arial"/>
              <a:cs typeface="Arial"/>
              <a:sym typeface="Arial"/>
            </a:endParaRPr>
          </a:p>
        </p:txBody>
      </p:sp>
      <p:sp>
        <p:nvSpPr>
          <p:cNvPr id="603" name="Google Shape;603;p22"/>
          <p:cNvSpPr/>
          <p:nvPr/>
        </p:nvSpPr>
        <p:spPr>
          <a:xfrm>
            <a:off x="8732880" y="2209680"/>
            <a:ext cx="350640" cy="27576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2"/>
          <p:cNvSpPr/>
          <p:nvPr/>
        </p:nvSpPr>
        <p:spPr>
          <a:xfrm>
            <a:off x="8615520" y="4468680"/>
            <a:ext cx="350640" cy="27576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5" name="Google Shape;605;p22"/>
          <p:cNvCxnSpPr/>
          <p:nvPr/>
        </p:nvCxnSpPr>
        <p:spPr>
          <a:xfrm flipH="1">
            <a:off x="7503840" y="2498400"/>
            <a:ext cx="1403280" cy="806760"/>
          </a:xfrm>
          <a:prstGeom prst="straightConnector1">
            <a:avLst/>
          </a:prstGeom>
          <a:noFill/>
          <a:ln cap="flat" cmpd="sng" w="9525">
            <a:solidFill>
              <a:schemeClr val="dk1"/>
            </a:solidFill>
            <a:prstDash val="dash"/>
            <a:round/>
            <a:headEnd len="sm" w="sm" type="none"/>
            <a:tailEnd len="med" w="med" type="triangle"/>
          </a:ln>
        </p:spPr>
      </p:cxnSp>
      <p:cxnSp>
        <p:nvCxnSpPr>
          <p:cNvPr id="606" name="Google Shape;606;p22"/>
          <p:cNvCxnSpPr/>
          <p:nvPr/>
        </p:nvCxnSpPr>
        <p:spPr>
          <a:xfrm flipH="1">
            <a:off x="8381880" y="2498400"/>
            <a:ext cx="525240" cy="806760"/>
          </a:xfrm>
          <a:prstGeom prst="straightConnector1">
            <a:avLst/>
          </a:prstGeom>
          <a:noFill/>
          <a:ln cap="flat" cmpd="sng" w="28425">
            <a:solidFill>
              <a:schemeClr val="dk1"/>
            </a:solidFill>
            <a:prstDash val="solid"/>
            <a:round/>
            <a:headEnd len="sm" w="sm" type="none"/>
            <a:tailEnd len="med" w="med" type="triangle"/>
          </a:ln>
        </p:spPr>
      </p:cxnSp>
      <p:cxnSp>
        <p:nvCxnSpPr>
          <p:cNvPr id="607" name="Google Shape;607;p22"/>
          <p:cNvCxnSpPr/>
          <p:nvPr/>
        </p:nvCxnSpPr>
        <p:spPr>
          <a:xfrm>
            <a:off x="8907120" y="2498400"/>
            <a:ext cx="525600" cy="690840"/>
          </a:xfrm>
          <a:prstGeom prst="straightConnector1">
            <a:avLst/>
          </a:prstGeom>
          <a:noFill/>
          <a:ln cap="flat" cmpd="sng" w="9525">
            <a:solidFill>
              <a:schemeClr val="dk1"/>
            </a:solidFill>
            <a:prstDash val="dash"/>
            <a:round/>
            <a:headEnd len="sm" w="sm" type="none"/>
            <a:tailEnd len="med" w="med" type="triangle"/>
          </a:ln>
        </p:spPr>
      </p:cxnSp>
      <p:sp>
        <p:nvSpPr>
          <p:cNvPr id="608" name="Google Shape;608;p22"/>
          <p:cNvSpPr/>
          <p:nvPr/>
        </p:nvSpPr>
        <p:spPr>
          <a:xfrm>
            <a:off x="8264520" y="3305160"/>
            <a:ext cx="291600" cy="286920"/>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9" name="Google Shape;609;p22"/>
          <p:cNvCxnSpPr/>
          <p:nvPr/>
        </p:nvCxnSpPr>
        <p:spPr>
          <a:xfrm flipH="1">
            <a:off x="7696080" y="3592440"/>
            <a:ext cx="690480" cy="465120"/>
          </a:xfrm>
          <a:prstGeom prst="straightConnector1">
            <a:avLst/>
          </a:prstGeom>
          <a:noFill/>
          <a:ln cap="flat" cmpd="sng" w="9525">
            <a:solidFill>
              <a:schemeClr val="dk1"/>
            </a:solidFill>
            <a:prstDash val="dash"/>
            <a:round/>
            <a:headEnd len="sm" w="sm" type="none"/>
            <a:tailEnd len="med" w="med" type="triangle"/>
          </a:ln>
        </p:spPr>
      </p:cxnSp>
      <p:cxnSp>
        <p:nvCxnSpPr>
          <p:cNvPr id="610" name="Google Shape;610;p22"/>
          <p:cNvCxnSpPr/>
          <p:nvPr/>
        </p:nvCxnSpPr>
        <p:spPr>
          <a:xfrm>
            <a:off x="8386560" y="3592440"/>
            <a:ext cx="757440" cy="388800"/>
          </a:xfrm>
          <a:prstGeom prst="straightConnector1">
            <a:avLst/>
          </a:prstGeom>
          <a:noFill/>
          <a:ln cap="flat" cmpd="sng" w="9525">
            <a:solidFill>
              <a:schemeClr val="dk1"/>
            </a:solidFill>
            <a:prstDash val="dash"/>
            <a:round/>
            <a:headEnd len="sm" w="sm" type="none"/>
            <a:tailEnd len="med" w="med" type="triangle"/>
          </a:ln>
        </p:spPr>
      </p:cxnSp>
      <p:cxnSp>
        <p:nvCxnSpPr>
          <p:cNvPr id="611" name="Google Shape;611;p22"/>
          <p:cNvCxnSpPr/>
          <p:nvPr/>
        </p:nvCxnSpPr>
        <p:spPr>
          <a:xfrm flipH="1">
            <a:off x="7945200" y="3592440"/>
            <a:ext cx="441360" cy="863640"/>
          </a:xfrm>
          <a:prstGeom prst="straightConnector1">
            <a:avLst/>
          </a:prstGeom>
          <a:noFill/>
          <a:ln cap="flat" cmpd="sng" w="9525">
            <a:solidFill>
              <a:schemeClr val="lt1"/>
            </a:solidFill>
            <a:prstDash val="dash"/>
            <a:round/>
            <a:headEnd len="sm" w="sm" type="none"/>
            <a:tailEnd len="med" w="med" type="triangle"/>
          </a:ln>
        </p:spPr>
      </p:cxnSp>
      <p:cxnSp>
        <p:nvCxnSpPr>
          <p:cNvPr id="612" name="Google Shape;612;p22"/>
          <p:cNvCxnSpPr/>
          <p:nvPr/>
        </p:nvCxnSpPr>
        <p:spPr>
          <a:xfrm>
            <a:off x="8386560" y="3592440"/>
            <a:ext cx="423720" cy="863640"/>
          </a:xfrm>
          <a:prstGeom prst="straightConnector1">
            <a:avLst/>
          </a:prstGeom>
          <a:noFill/>
          <a:ln cap="flat" cmpd="sng" w="28425">
            <a:solidFill>
              <a:srgbClr val="C00000"/>
            </a:solidFill>
            <a:prstDash val="solid"/>
            <a:round/>
            <a:headEnd len="sm" w="sm" type="none"/>
            <a:tailEnd len="med" w="med" type="triangle"/>
          </a:ln>
        </p:spPr>
      </p:cxnSp>
      <p:sp>
        <p:nvSpPr>
          <p:cNvPr id="613" name="Google Shape;613;p22"/>
          <p:cNvSpPr/>
          <p:nvPr/>
        </p:nvSpPr>
        <p:spPr>
          <a:xfrm>
            <a:off x="8674200" y="2739960"/>
            <a:ext cx="29160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a</a:t>
            </a:r>
            <a:endParaRPr b="0" i="0" sz="1800" u="none" cap="none" strike="noStrike">
              <a:solidFill>
                <a:srgbClr val="000000"/>
              </a:solidFill>
              <a:latin typeface="Arial"/>
              <a:ea typeface="Arial"/>
              <a:cs typeface="Arial"/>
              <a:sym typeface="Arial"/>
            </a:endParaRPr>
          </a:p>
        </p:txBody>
      </p:sp>
      <p:sp>
        <p:nvSpPr>
          <p:cNvPr id="614" name="Google Shape;614;p22"/>
          <p:cNvSpPr/>
          <p:nvPr/>
        </p:nvSpPr>
        <p:spPr>
          <a:xfrm>
            <a:off x="9083520" y="2209680"/>
            <a:ext cx="29160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alibri"/>
                <a:ea typeface="Calibri"/>
                <a:cs typeface="Calibri"/>
                <a:sym typeface="Calibri"/>
              </a:rPr>
              <a:t>s</a:t>
            </a:r>
            <a:endParaRPr b="0" i="0" sz="1800" u="none" cap="none" strike="noStrike">
              <a:solidFill>
                <a:srgbClr val="000000"/>
              </a:solidFill>
              <a:latin typeface="Arial"/>
              <a:ea typeface="Arial"/>
              <a:cs typeface="Arial"/>
              <a:sym typeface="Arial"/>
            </a:endParaRPr>
          </a:p>
        </p:txBody>
      </p:sp>
      <p:sp>
        <p:nvSpPr>
          <p:cNvPr id="615" name="Google Shape;615;p22"/>
          <p:cNvSpPr/>
          <p:nvPr/>
        </p:nvSpPr>
        <p:spPr>
          <a:xfrm>
            <a:off x="8806680" y="4496040"/>
            <a:ext cx="731880" cy="364680"/>
          </a:xfrm>
          <a:prstGeom prst="rect">
            <a:avLst/>
          </a:prstGeom>
          <a:noFill/>
          <a:ln>
            <a:noFill/>
          </a:ln>
        </p:spPr>
        <p:txBody>
          <a:bodyPr anchorCtr="0" anchor="t" bIns="45000" lIns="90000" spcFirstLastPara="1" rIns="90000" wrap="square" tIns="45000">
            <a:spAutoFit/>
          </a:bodyPr>
          <a:lstStyle/>
          <a:p>
            <a:pPr indent="0" lvl="0" marL="0" marR="0" rtl="1" algn="r">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alibri"/>
                <a:ea typeface="Calibri"/>
                <a:cs typeface="Calibri"/>
                <a:sym typeface="Calibri"/>
              </a:rPr>
              <a:t>‘s</a:t>
            </a:r>
            <a:endParaRPr b="0" i="0" sz="1800" u="none" cap="none" strike="noStrike">
              <a:solidFill>
                <a:srgbClr val="000000"/>
              </a:solidFill>
              <a:latin typeface="Arial"/>
              <a:ea typeface="Arial"/>
              <a:cs typeface="Arial"/>
              <a:sym typeface="Arial"/>
            </a:endParaRPr>
          </a:p>
        </p:txBody>
      </p:sp>
      <p:sp>
        <p:nvSpPr>
          <p:cNvPr id="616" name="Google Shape;616;p22"/>
          <p:cNvSpPr/>
          <p:nvPr/>
        </p:nvSpPr>
        <p:spPr>
          <a:xfrm>
            <a:off x="8556480" y="3305160"/>
            <a:ext cx="8618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8000"/>
                </a:solidFill>
                <a:latin typeface="Calibri"/>
                <a:ea typeface="Calibri"/>
                <a:cs typeface="Calibri"/>
                <a:sym typeface="Calibri"/>
              </a:rPr>
              <a:t>s, a</a:t>
            </a:r>
            <a:endParaRPr b="0" i="0" sz="1800" u="none" cap="none" strike="noStrike">
              <a:solidFill>
                <a:srgbClr val="000000"/>
              </a:solidFill>
              <a:latin typeface="Arial"/>
              <a:ea typeface="Arial"/>
              <a:cs typeface="Arial"/>
              <a:sym typeface="Arial"/>
            </a:endParaRPr>
          </a:p>
        </p:txBody>
      </p:sp>
      <p:cxnSp>
        <p:nvCxnSpPr>
          <p:cNvPr id="617" name="Google Shape;617;p22"/>
          <p:cNvCxnSpPr/>
          <p:nvPr/>
        </p:nvCxnSpPr>
        <p:spPr>
          <a:xfrm flipH="1">
            <a:off x="7387920" y="4744800"/>
            <a:ext cx="1401840" cy="403200"/>
          </a:xfrm>
          <a:prstGeom prst="straightConnector1">
            <a:avLst/>
          </a:prstGeom>
          <a:noFill/>
          <a:ln cap="flat" cmpd="sng" w="9525">
            <a:solidFill>
              <a:schemeClr val="dk1"/>
            </a:solidFill>
            <a:prstDash val="dash"/>
            <a:round/>
            <a:headEnd len="sm" w="sm" type="none"/>
            <a:tailEnd len="med" w="med" type="triangle"/>
          </a:ln>
        </p:spPr>
      </p:cxnSp>
      <p:cxnSp>
        <p:nvCxnSpPr>
          <p:cNvPr id="618" name="Google Shape;618;p22"/>
          <p:cNvCxnSpPr/>
          <p:nvPr/>
        </p:nvCxnSpPr>
        <p:spPr>
          <a:xfrm flipH="1">
            <a:off x="8264520" y="4744800"/>
            <a:ext cx="525240" cy="403200"/>
          </a:xfrm>
          <a:prstGeom prst="straightConnector1">
            <a:avLst/>
          </a:prstGeom>
          <a:noFill/>
          <a:ln cap="flat" cmpd="sng" w="28425">
            <a:solidFill>
              <a:schemeClr val="dk1"/>
            </a:solidFill>
            <a:prstDash val="solid"/>
            <a:round/>
            <a:headEnd len="sm" w="sm" type="none"/>
            <a:tailEnd len="med" w="med" type="triangle"/>
          </a:ln>
        </p:spPr>
      </p:cxnSp>
      <p:cxnSp>
        <p:nvCxnSpPr>
          <p:cNvPr id="619" name="Google Shape;619;p22"/>
          <p:cNvCxnSpPr/>
          <p:nvPr/>
        </p:nvCxnSpPr>
        <p:spPr>
          <a:xfrm>
            <a:off x="8789760" y="4744800"/>
            <a:ext cx="527040" cy="344520"/>
          </a:xfrm>
          <a:prstGeom prst="straightConnector1">
            <a:avLst/>
          </a:prstGeom>
          <a:noFill/>
          <a:ln cap="flat" cmpd="sng" w="9525">
            <a:solidFill>
              <a:schemeClr val="dk1"/>
            </a:solidFill>
            <a:prstDash val="dash"/>
            <a:round/>
            <a:headEnd len="sm" w="sm" type="none"/>
            <a:tailEnd len="med" w="med" type="triangle"/>
          </a:ln>
        </p:spPr>
      </p:cxnSp>
      <p:sp>
        <p:nvSpPr>
          <p:cNvPr id="620" name="Google Shape;620;p22"/>
          <p:cNvSpPr/>
          <p:nvPr/>
        </p:nvSpPr>
        <p:spPr>
          <a:xfrm>
            <a:off x="9723600" y="4016520"/>
            <a:ext cx="2163240" cy="7002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00000"/>
                </a:solidFill>
                <a:latin typeface="Calibri"/>
                <a:ea typeface="Calibri"/>
                <a:cs typeface="Calibri"/>
                <a:sym typeface="Calibri"/>
              </a:rPr>
              <a:t>(s,a,s’) is a </a:t>
            </a:r>
            <a:br>
              <a:rPr b="0" i="0" lang="en-US" sz="1800" u="none" cap="none" strike="noStrike">
                <a:solidFill>
                  <a:srgbClr val="000000"/>
                </a:solidFill>
                <a:latin typeface="Arial"/>
                <a:ea typeface="Arial"/>
                <a:cs typeface="Arial"/>
                <a:sym typeface="Arial"/>
              </a:rPr>
            </a:br>
            <a:r>
              <a:rPr b="0" i="1" lang="en-US" sz="2000" u="none" cap="none" strike="noStrike">
                <a:solidFill>
                  <a:srgbClr val="C00000"/>
                </a:solidFill>
                <a:latin typeface="Calibri"/>
                <a:ea typeface="Calibri"/>
                <a:cs typeface="Calibri"/>
                <a:sym typeface="Calibri"/>
              </a:rPr>
              <a:t>transition</a:t>
            </a:r>
            <a:endParaRPr b="0" i="0" sz="2000" u="none" cap="none" strike="noStrike">
              <a:solidFill>
                <a:srgbClr val="000000"/>
              </a:solidFill>
              <a:latin typeface="Arial"/>
              <a:ea typeface="Arial"/>
              <a:cs typeface="Arial"/>
              <a:sym typeface="Arial"/>
            </a:endParaRPr>
          </a:p>
        </p:txBody>
      </p:sp>
      <p:sp>
        <p:nvSpPr>
          <p:cNvPr id="621" name="Google Shape;621;p22"/>
          <p:cNvSpPr/>
          <p:nvPr/>
        </p:nvSpPr>
        <p:spPr>
          <a:xfrm>
            <a:off x="7924680" y="4008600"/>
            <a:ext cx="8186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s,a,s’</a:t>
            </a:r>
            <a:endParaRPr b="0" i="0" sz="1800" u="none" cap="none" strike="noStrike">
              <a:solidFill>
                <a:srgbClr val="000000"/>
              </a:solidFill>
              <a:latin typeface="Arial"/>
              <a:ea typeface="Arial"/>
              <a:cs typeface="Arial"/>
              <a:sym typeface="Arial"/>
            </a:endParaRPr>
          </a:p>
        </p:txBody>
      </p:sp>
      <p:sp>
        <p:nvSpPr>
          <p:cNvPr id="622" name="Google Shape;622;p22"/>
          <p:cNvSpPr/>
          <p:nvPr/>
        </p:nvSpPr>
        <p:spPr>
          <a:xfrm>
            <a:off x="9723600" y="2076480"/>
            <a:ext cx="1889280" cy="395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FF"/>
                </a:solidFill>
                <a:latin typeface="Calibri"/>
                <a:ea typeface="Calibri"/>
                <a:cs typeface="Calibri"/>
                <a:sym typeface="Calibri"/>
              </a:rPr>
              <a:t>s is a </a:t>
            </a:r>
            <a:r>
              <a:rPr b="0" i="1" lang="en-US" sz="2000" u="none" cap="none" strike="noStrike">
                <a:solidFill>
                  <a:srgbClr val="0000FF"/>
                </a:solidFill>
                <a:latin typeface="Calibri"/>
                <a:ea typeface="Calibri"/>
                <a:cs typeface="Calibri"/>
                <a:sym typeface="Calibri"/>
              </a:rPr>
              <a:t>state</a:t>
            </a:r>
            <a:endParaRPr b="0" i="0" sz="2000" u="none" cap="none" strike="noStrike">
              <a:solidFill>
                <a:srgbClr val="000000"/>
              </a:solidFill>
              <a:latin typeface="Arial"/>
              <a:ea typeface="Arial"/>
              <a:cs typeface="Arial"/>
              <a:sym typeface="Arial"/>
            </a:endParaRPr>
          </a:p>
        </p:txBody>
      </p:sp>
      <p:sp>
        <p:nvSpPr>
          <p:cNvPr id="623" name="Google Shape;623;p22"/>
          <p:cNvSpPr/>
          <p:nvPr/>
        </p:nvSpPr>
        <p:spPr>
          <a:xfrm>
            <a:off x="9723600" y="3048120"/>
            <a:ext cx="2346480" cy="395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8000"/>
                </a:solidFill>
                <a:latin typeface="Calibri"/>
                <a:ea typeface="Calibri"/>
                <a:cs typeface="Calibri"/>
                <a:sym typeface="Calibri"/>
              </a:rPr>
              <a:t>(s, a) is a </a:t>
            </a:r>
            <a:r>
              <a:rPr b="0" i="1" lang="en-US" sz="2000" u="none" cap="none" strike="noStrike">
                <a:solidFill>
                  <a:srgbClr val="008000"/>
                </a:solidFill>
                <a:latin typeface="Calibri"/>
                <a:ea typeface="Calibri"/>
                <a:cs typeface="Calibri"/>
                <a:sym typeface="Calibri"/>
              </a:rPr>
              <a:t>q-state</a:t>
            </a:r>
            <a:endParaRPr b="0" i="0" sz="2000" u="none" cap="none" strike="noStrike">
              <a:solidFill>
                <a:srgbClr val="000000"/>
              </a:solidFill>
              <a:latin typeface="Arial"/>
              <a:ea typeface="Arial"/>
              <a:cs typeface="Arial"/>
              <a:sym typeface="Arial"/>
            </a:endParaRPr>
          </a:p>
        </p:txBody>
      </p:sp>
      <p:sp>
        <p:nvSpPr>
          <p:cNvPr id="624" name="Google Shape;624;p22"/>
          <p:cNvSpPr/>
          <p:nvPr/>
        </p:nvSpPr>
        <p:spPr>
          <a:xfrm>
            <a:off x="5867280" y="6488280"/>
            <a:ext cx="6324120" cy="364680"/>
          </a:xfrm>
          <a:prstGeom prst="rect">
            <a:avLst/>
          </a:prstGeom>
          <a:noFill/>
          <a:ln>
            <a:noFill/>
          </a:ln>
        </p:spPr>
        <p:txBody>
          <a:bodyPr anchorCtr="0" anchor="t" bIns="45000" lIns="90000" spcFirstLastPara="1" rIns="90000" wrap="square" tIns="450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CC0000"/>
                </a:solidFill>
                <a:latin typeface="Calibri"/>
                <a:ea typeface="Calibri"/>
                <a:cs typeface="Calibri"/>
                <a:sym typeface="Calibri"/>
              </a:rPr>
              <a:t>[Demo – gridworld values (L8D4)]</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3"/>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400">
                <a:latin typeface="Calibri"/>
                <a:ea typeface="Calibri"/>
                <a:cs typeface="Calibri"/>
                <a:sym typeface="Calibri"/>
              </a:rPr>
              <a:t>Gridworld V* Values</a:t>
            </a:r>
            <a:endParaRPr b="0" i="0" sz="4400" u="none" cap="none" strike="noStrike">
              <a:solidFill>
                <a:srgbClr val="000000"/>
              </a:solidFill>
              <a:latin typeface="Arial"/>
              <a:ea typeface="Arial"/>
              <a:cs typeface="Arial"/>
              <a:sym typeface="Arial"/>
            </a:endParaRPr>
          </a:p>
        </p:txBody>
      </p:sp>
      <p:sp>
        <p:nvSpPr>
          <p:cNvPr id="631" name="Google Shape;631;p23"/>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id="632" name="Google Shape;632;p23"/>
          <p:cNvPicPr preferRelativeResize="0"/>
          <p:nvPr/>
        </p:nvPicPr>
        <p:blipFill>
          <a:blip r:embed="rId3">
            <a:alphaModFix/>
          </a:blip>
          <a:stretch>
            <a:fillRect/>
          </a:stretch>
        </p:blipFill>
        <p:spPr>
          <a:xfrm>
            <a:off x="2847975" y="1208505"/>
            <a:ext cx="6496050" cy="502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24"/>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400">
                <a:latin typeface="Calibri"/>
                <a:ea typeface="Calibri"/>
                <a:cs typeface="Calibri"/>
                <a:sym typeface="Calibri"/>
              </a:rPr>
              <a:t>Gridworld Q* Values</a:t>
            </a:r>
            <a:endParaRPr b="0" i="0" sz="4400" u="none" cap="none" strike="noStrike">
              <a:solidFill>
                <a:srgbClr val="000000"/>
              </a:solidFill>
              <a:latin typeface="Arial"/>
              <a:ea typeface="Arial"/>
              <a:cs typeface="Arial"/>
              <a:sym typeface="Arial"/>
            </a:endParaRPr>
          </a:p>
        </p:txBody>
      </p:sp>
      <p:sp>
        <p:nvSpPr>
          <p:cNvPr id="639" name="Google Shape;639;p24"/>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id="640" name="Google Shape;640;p24"/>
          <p:cNvPicPr preferRelativeResize="0"/>
          <p:nvPr/>
        </p:nvPicPr>
        <p:blipFill>
          <a:blip r:embed="rId3">
            <a:alphaModFix/>
          </a:blip>
          <a:stretch>
            <a:fillRect/>
          </a:stretch>
        </p:blipFill>
        <p:spPr>
          <a:xfrm>
            <a:off x="2843784" y="1207008"/>
            <a:ext cx="6505575" cy="5029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25"/>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Values of States</a:t>
            </a:r>
            <a:endParaRPr b="0" i="0" sz="4400" u="none" cap="none" strike="noStrike">
              <a:solidFill>
                <a:srgbClr val="000000"/>
              </a:solidFill>
              <a:latin typeface="Arial"/>
              <a:ea typeface="Arial"/>
              <a:cs typeface="Arial"/>
              <a:sym typeface="Arial"/>
            </a:endParaRPr>
          </a:p>
        </p:txBody>
      </p:sp>
      <p:sp>
        <p:nvSpPr>
          <p:cNvPr id="646" name="Google Shape;646;p25"/>
          <p:cNvSpPr txBox="1"/>
          <p:nvPr/>
        </p:nvSpPr>
        <p:spPr>
          <a:xfrm>
            <a:off x="406440" y="1397160"/>
            <a:ext cx="11379000" cy="4728900"/>
          </a:xfrm>
          <a:prstGeom prst="rect">
            <a:avLst/>
          </a:prstGeom>
          <a:noFill/>
          <a:ln>
            <a:noFill/>
          </a:ln>
        </p:spPr>
        <p:txBody>
          <a:bodyPr anchorCtr="0" anchor="t" bIns="45700" lIns="91425" spcFirstLastPara="1" rIns="91425" wrap="square" tIns="45700">
            <a:noAutofit/>
          </a:bodyPr>
          <a:lstStyle/>
          <a:p>
            <a:pPr indent="-342360" lvl="0" marL="342719" marR="0" rtl="0" algn="l">
              <a:lnSpc>
                <a:spcPct val="100000"/>
              </a:lnSpc>
              <a:spcBef>
                <a:spcPts val="561"/>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Recursive definition of value:</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561"/>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342360" lvl="0" marL="342719" marR="0" rtl="0" algn="l">
              <a:lnSpc>
                <a:spcPct val="100000"/>
              </a:lnSpc>
              <a:spcBef>
                <a:spcPts val="561"/>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But how do we solve these equations?</a:t>
            </a:r>
            <a:endParaRPr b="0" i="0" sz="2400" u="none" cap="none" strike="noStrike">
              <a:solidFill>
                <a:srgbClr val="333399"/>
              </a:solidFill>
              <a:latin typeface="Calibri"/>
              <a:ea typeface="Calibri"/>
              <a:cs typeface="Calibri"/>
              <a:sym typeface="Calibri"/>
            </a:endParaRPr>
          </a:p>
        </p:txBody>
      </p:sp>
      <p:pic>
        <p:nvPicPr>
          <p:cNvPr descr="txp_fig" id="647" name="Google Shape;647;p25"/>
          <p:cNvPicPr preferRelativeResize="0"/>
          <p:nvPr/>
        </p:nvPicPr>
        <p:blipFill rotWithShape="1">
          <a:blip r:embed="rId3">
            <a:alphaModFix/>
          </a:blip>
          <a:srcRect b="0" l="0" r="0" t="0"/>
          <a:stretch/>
        </p:blipFill>
        <p:spPr>
          <a:xfrm>
            <a:off x="1066080" y="2667000"/>
            <a:ext cx="3077640" cy="405000"/>
          </a:xfrm>
          <a:prstGeom prst="rect">
            <a:avLst/>
          </a:prstGeom>
          <a:noFill/>
          <a:ln>
            <a:noFill/>
          </a:ln>
        </p:spPr>
      </p:pic>
      <p:pic>
        <p:nvPicPr>
          <p:cNvPr descr="txp_fig" id="648" name="Google Shape;648;p25"/>
          <p:cNvPicPr preferRelativeResize="0"/>
          <p:nvPr/>
        </p:nvPicPr>
        <p:blipFill rotWithShape="1">
          <a:blip r:embed="rId4">
            <a:alphaModFix/>
          </a:blip>
          <a:srcRect b="0" l="0" r="0" t="0"/>
          <a:stretch/>
        </p:blipFill>
        <p:spPr>
          <a:xfrm>
            <a:off x="1066800" y="4051200"/>
            <a:ext cx="6950161" cy="690480"/>
          </a:xfrm>
          <a:prstGeom prst="rect">
            <a:avLst/>
          </a:prstGeom>
          <a:noFill/>
          <a:ln>
            <a:noFill/>
          </a:ln>
        </p:spPr>
      </p:pic>
      <p:pic>
        <p:nvPicPr>
          <p:cNvPr descr="txp_fig" id="649" name="Google Shape;649;p25"/>
          <p:cNvPicPr preferRelativeResize="0"/>
          <p:nvPr/>
        </p:nvPicPr>
        <p:blipFill rotWithShape="1">
          <a:blip r:embed="rId5">
            <a:alphaModFix/>
          </a:blip>
          <a:srcRect b="0" l="0" r="0" t="0"/>
          <a:stretch/>
        </p:blipFill>
        <p:spPr>
          <a:xfrm>
            <a:off x="1073280" y="3309960"/>
            <a:ext cx="5555519" cy="592920"/>
          </a:xfrm>
          <a:prstGeom prst="rect">
            <a:avLst/>
          </a:prstGeom>
          <a:noFill/>
          <a:ln>
            <a:noFill/>
          </a:ln>
        </p:spPr>
      </p:pic>
      <p:grpSp>
        <p:nvGrpSpPr>
          <p:cNvPr id="650" name="Google Shape;650;p25"/>
          <p:cNvGrpSpPr/>
          <p:nvPr/>
        </p:nvGrpSpPr>
        <p:grpSpPr>
          <a:xfrm>
            <a:off x="8229600" y="2133720"/>
            <a:ext cx="3047760" cy="2748600"/>
            <a:chOff x="8229600" y="2133720"/>
            <a:chExt cx="3047760" cy="2748600"/>
          </a:xfrm>
        </p:grpSpPr>
        <p:sp>
          <p:nvSpPr>
            <p:cNvPr id="651" name="Google Shape;651;p25"/>
            <p:cNvSpPr/>
            <p:nvPr/>
          </p:nvSpPr>
          <p:spPr>
            <a:xfrm>
              <a:off x="9696600" y="2324160"/>
              <a:ext cx="339120" cy="27108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2" name="Google Shape;652;p25"/>
            <p:cNvGrpSpPr/>
            <p:nvPr/>
          </p:nvGrpSpPr>
          <p:grpSpPr>
            <a:xfrm>
              <a:off x="8511840" y="2606400"/>
              <a:ext cx="2765520" cy="790560"/>
              <a:chOff x="8511840" y="2606400"/>
              <a:chExt cx="2765520" cy="790560"/>
            </a:xfrm>
          </p:grpSpPr>
          <p:cxnSp>
            <p:nvCxnSpPr>
              <p:cNvPr id="653" name="Google Shape;653;p25"/>
              <p:cNvCxnSpPr/>
              <p:nvPr/>
            </p:nvCxnSpPr>
            <p:spPr>
              <a:xfrm flipH="1">
                <a:off x="8511840" y="2606400"/>
                <a:ext cx="1354680" cy="790560"/>
              </a:xfrm>
              <a:prstGeom prst="straightConnector1">
                <a:avLst/>
              </a:prstGeom>
              <a:noFill/>
              <a:ln cap="flat" cmpd="sng" w="9525">
                <a:solidFill>
                  <a:schemeClr val="dk1"/>
                </a:solidFill>
                <a:prstDash val="dash"/>
                <a:round/>
                <a:headEnd len="sm" w="sm" type="none"/>
                <a:tailEnd len="med" w="med" type="triangle"/>
              </a:ln>
            </p:spPr>
          </p:cxnSp>
          <p:cxnSp>
            <p:nvCxnSpPr>
              <p:cNvPr id="654" name="Google Shape;654;p25"/>
              <p:cNvCxnSpPr/>
              <p:nvPr/>
            </p:nvCxnSpPr>
            <p:spPr>
              <a:xfrm>
                <a:off x="9866520" y="2606400"/>
                <a:ext cx="1410840" cy="677520"/>
              </a:xfrm>
              <a:prstGeom prst="straightConnector1">
                <a:avLst/>
              </a:prstGeom>
              <a:noFill/>
              <a:ln cap="flat" cmpd="sng" w="9525">
                <a:solidFill>
                  <a:schemeClr val="dk1"/>
                </a:solidFill>
                <a:prstDash val="dash"/>
                <a:round/>
                <a:headEnd len="sm" w="sm" type="none"/>
                <a:tailEnd len="med" w="med" type="triangle"/>
              </a:ln>
            </p:spPr>
          </p:cxnSp>
          <p:cxnSp>
            <p:nvCxnSpPr>
              <p:cNvPr id="655" name="Google Shape;655;p25"/>
              <p:cNvCxnSpPr/>
              <p:nvPr/>
            </p:nvCxnSpPr>
            <p:spPr>
              <a:xfrm flipH="1">
                <a:off x="9358560" y="2606400"/>
                <a:ext cx="507960" cy="790560"/>
              </a:xfrm>
              <a:prstGeom prst="straightConnector1">
                <a:avLst/>
              </a:prstGeom>
              <a:noFill/>
              <a:ln cap="flat" cmpd="sng" w="28425">
                <a:solidFill>
                  <a:schemeClr val="dk1"/>
                </a:solidFill>
                <a:prstDash val="solid"/>
                <a:round/>
                <a:headEnd len="sm" w="sm" type="none"/>
                <a:tailEnd len="med" w="med" type="triangle"/>
              </a:ln>
            </p:spPr>
          </p:cxnSp>
          <p:cxnSp>
            <p:nvCxnSpPr>
              <p:cNvPr id="656" name="Google Shape;656;p25"/>
              <p:cNvCxnSpPr/>
              <p:nvPr/>
            </p:nvCxnSpPr>
            <p:spPr>
              <a:xfrm>
                <a:off x="9866520" y="2606400"/>
                <a:ext cx="507960" cy="677520"/>
              </a:xfrm>
              <a:prstGeom prst="straightConnector1">
                <a:avLst/>
              </a:prstGeom>
              <a:noFill/>
              <a:ln cap="flat" cmpd="sng" w="9525">
                <a:solidFill>
                  <a:schemeClr val="dk1"/>
                </a:solidFill>
                <a:prstDash val="dash"/>
                <a:round/>
                <a:headEnd len="sm" w="sm" type="none"/>
                <a:tailEnd len="med" w="med" type="triangle"/>
              </a:ln>
            </p:spPr>
          </p:cxnSp>
        </p:grpSp>
        <p:sp>
          <p:nvSpPr>
            <p:cNvPr id="657" name="Google Shape;657;p25"/>
            <p:cNvSpPr/>
            <p:nvPr/>
          </p:nvSpPr>
          <p:spPr>
            <a:xfrm>
              <a:off x="9245520" y="3396960"/>
              <a:ext cx="282240" cy="282240"/>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8" name="Google Shape;658;p25"/>
            <p:cNvGrpSpPr/>
            <p:nvPr/>
          </p:nvGrpSpPr>
          <p:grpSpPr>
            <a:xfrm>
              <a:off x="8229600" y="3679200"/>
              <a:ext cx="2314440" cy="845280"/>
              <a:chOff x="8229600" y="3679200"/>
              <a:chExt cx="2314440" cy="845280"/>
            </a:xfrm>
          </p:grpSpPr>
          <p:cxnSp>
            <p:nvCxnSpPr>
              <p:cNvPr id="659" name="Google Shape;659;p25"/>
              <p:cNvCxnSpPr/>
              <p:nvPr/>
            </p:nvCxnSpPr>
            <p:spPr>
              <a:xfrm flipH="1">
                <a:off x="8229600" y="3679200"/>
                <a:ext cx="1133640" cy="845280"/>
              </a:xfrm>
              <a:prstGeom prst="straightConnector1">
                <a:avLst/>
              </a:prstGeom>
              <a:noFill/>
              <a:ln cap="flat" cmpd="sng" w="9525">
                <a:solidFill>
                  <a:schemeClr val="dk1"/>
                </a:solidFill>
                <a:prstDash val="dash"/>
                <a:round/>
                <a:headEnd len="sm" w="sm" type="none"/>
                <a:tailEnd len="med" w="med" type="triangle"/>
              </a:ln>
            </p:spPr>
          </p:cxnSp>
          <p:cxnSp>
            <p:nvCxnSpPr>
              <p:cNvPr id="660" name="Google Shape;660;p25"/>
              <p:cNvCxnSpPr/>
              <p:nvPr/>
            </p:nvCxnSpPr>
            <p:spPr>
              <a:xfrm>
                <a:off x="9363240" y="3679200"/>
                <a:ext cx="1180800" cy="845280"/>
              </a:xfrm>
              <a:prstGeom prst="straightConnector1">
                <a:avLst/>
              </a:prstGeom>
              <a:noFill/>
              <a:ln cap="flat" cmpd="sng" w="9525">
                <a:solidFill>
                  <a:schemeClr val="dk1"/>
                </a:solidFill>
                <a:prstDash val="dash"/>
                <a:round/>
                <a:headEnd len="sm" w="sm" type="none"/>
                <a:tailEnd len="med" w="med" type="triangle"/>
              </a:ln>
            </p:spPr>
          </p:cxnSp>
          <p:cxnSp>
            <p:nvCxnSpPr>
              <p:cNvPr id="661" name="Google Shape;661;p25"/>
              <p:cNvCxnSpPr/>
              <p:nvPr/>
            </p:nvCxnSpPr>
            <p:spPr>
              <a:xfrm flipH="1">
                <a:off x="8938080" y="3679200"/>
                <a:ext cx="425160" cy="845280"/>
              </a:xfrm>
              <a:prstGeom prst="straightConnector1">
                <a:avLst/>
              </a:prstGeom>
              <a:noFill/>
              <a:ln cap="flat" cmpd="sng" w="9525">
                <a:solidFill>
                  <a:schemeClr val="lt1"/>
                </a:solidFill>
                <a:prstDash val="dash"/>
                <a:round/>
                <a:headEnd len="sm" w="sm" type="none"/>
                <a:tailEnd len="med" w="med" type="triangle"/>
              </a:ln>
            </p:spPr>
          </p:cxnSp>
          <p:cxnSp>
            <p:nvCxnSpPr>
              <p:cNvPr id="662" name="Google Shape;662;p25"/>
              <p:cNvCxnSpPr/>
              <p:nvPr/>
            </p:nvCxnSpPr>
            <p:spPr>
              <a:xfrm>
                <a:off x="9363240" y="3679200"/>
                <a:ext cx="409320" cy="845280"/>
              </a:xfrm>
              <a:prstGeom prst="straightConnector1">
                <a:avLst/>
              </a:prstGeom>
              <a:noFill/>
              <a:ln cap="flat" cmpd="sng" w="28425">
                <a:solidFill>
                  <a:schemeClr val="dk1"/>
                </a:solidFill>
                <a:prstDash val="solid"/>
                <a:round/>
                <a:headEnd len="sm" w="sm" type="none"/>
                <a:tailEnd len="med" w="med" type="triangle"/>
              </a:ln>
            </p:spPr>
          </p:cxnSp>
        </p:grpSp>
        <p:sp>
          <p:nvSpPr>
            <p:cNvPr id="663" name="Google Shape;663;p25"/>
            <p:cNvSpPr/>
            <p:nvPr/>
          </p:nvSpPr>
          <p:spPr>
            <a:xfrm>
              <a:off x="9698760" y="2744640"/>
              <a:ext cx="282240" cy="456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a:t>
              </a:r>
              <a:endParaRPr b="0" i="0" sz="2400" u="none" cap="none" strike="noStrike">
                <a:solidFill>
                  <a:srgbClr val="000000"/>
                </a:solidFill>
                <a:latin typeface="Arial"/>
                <a:ea typeface="Arial"/>
                <a:cs typeface="Arial"/>
                <a:sym typeface="Arial"/>
              </a:endParaRPr>
            </a:p>
          </p:txBody>
        </p:sp>
        <p:sp>
          <p:nvSpPr>
            <p:cNvPr id="664" name="Google Shape;664;p25"/>
            <p:cNvSpPr/>
            <p:nvPr/>
          </p:nvSpPr>
          <p:spPr>
            <a:xfrm>
              <a:off x="10016280" y="2133720"/>
              <a:ext cx="282240" cy="456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Arial"/>
                  <a:ea typeface="Arial"/>
                  <a:cs typeface="Arial"/>
                  <a:sym typeface="Arial"/>
                </a:rPr>
                <a:t>s</a:t>
              </a:r>
              <a:endParaRPr b="0" i="0" sz="2400" u="none" cap="none" strike="noStrike">
                <a:solidFill>
                  <a:srgbClr val="000000"/>
                </a:solidFill>
                <a:latin typeface="Arial"/>
                <a:ea typeface="Arial"/>
                <a:cs typeface="Arial"/>
                <a:sym typeface="Arial"/>
              </a:endParaRPr>
            </a:p>
          </p:txBody>
        </p:sp>
        <p:sp>
          <p:nvSpPr>
            <p:cNvPr id="665" name="Google Shape;665;p25"/>
            <p:cNvSpPr/>
            <p:nvPr/>
          </p:nvSpPr>
          <p:spPr>
            <a:xfrm>
              <a:off x="9595800" y="3269880"/>
              <a:ext cx="1223640" cy="456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s, a</a:t>
              </a:r>
              <a:endParaRPr b="0" i="0" sz="2400" u="none" cap="none" strike="noStrike">
                <a:solidFill>
                  <a:srgbClr val="000000"/>
                </a:solidFill>
                <a:latin typeface="Arial"/>
                <a:ea typeface="Arial"/>
                <a:cs typeface="Arial"/>
                <a:sym typeface="Arial"/>
              </a:endParaRPr>
            </a:p>
          </p:txBody>
        </p:sp>
        <p:sp>
          <p:nvSpPr>
            <p:cNvPr id="666" name="Google Shape;666;p25"/>
            <p:cNvSpPr/>
            <p:nvPr/>
          </p:nvSpPr>
          <p:spPr>
            <a:xfrm>
              <a:off x="8687160" y="4016880"/>
              <a:ext cx="1103400" cy="456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s,a,s’</a:t>
              </a:r>
              <a:endParaRPr b="0" i="0" sz="2400" u="none" cap="none" strike="noStrike">
                <a:solidFill>
                  <a:srgbClr val="000000"/>
                </a:solidFill>
                <a:latin typeface="Arial"/>
                <a:ea typeface="Arial"/>
                <a:cs typeface="Arial"/>
                <a:sym typeface="Arial"/>
              </a:endParaRPr>
            </a:p>
          </p:txBody>
        </p:sp>
        <p:sp>
          <p:nvSpPr>
            <p:cNvPr id="667" name="Google Shape;667;p25"/>
            <p:cNvSpPr/>
            <p:nvPr/>
          </p:nvSpPr>
          <p:spPr>
            <a:xfrm>
              <a:off x="9585000" y="4537800"/>
              <a:ext cx="336960" cy="268920"/>
            </a:xfrm>
            <a:prstGeom prst="triangle">
              <a:avLst>
                <a:gd fmla="val 50000" name="adj"/>
              </a:avLst>
            </a:prstGeom>
            <a:solidFill>
              <a:srgbClr val="0000FF"/>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5"/>
            <p:cNvSpPr/>
            <p:nvPr/>
          </p:nvSpPr>
          <p:spPr>
            <a:xfrm>
              <a:off x="9753480" y="4426200"/>
              <a:ext cx="724320" cy="456120"/>
            </a:xfrm>
            <a:prstGeom prst="rect">
              <a:avLst/>
            </a:prstGeom>
            <a:noFill/>
            <a:ln>
              <a:noFill/>
            </a:ln>
          </p:spPr>
          <p:txBody>
            <a:bodyPr anchorCtr="0" anchor="t" bIns="45000" lIns="90000" spcFirstLastPara="1" rIns="90000" wrap="square" tIns="45000">
              <a:spAutoFit/>
            </a:bodyPr>
            <a:lstStyle/>
            <a:p>
              <a:pPr indent="0" lvl="0" marL="0" marR="0" rtl="1" algn="r">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Arial"/>
                  <a:ea typeface="Arial"/>
                  <a:cs typeface="Arial"/>
                  <a:sym typeface="Arial"/>
                </a:rPr>
                <a:t>s’</a:t>
              </a:r>
              <a:endParaRPr b="0" i="0" sz="2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29"/>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Time-Limited Values</a:t>
            </a:r>
            <a:endParaRPr b="0" i="0" sz="4400" u="none" cap="none" strike="noStrike">
              <a:solidFill>
                <a:srgbClr val="000000"/>
              </a:solidFill>
              <a:latin typeface="Arial"/>
              <a:ea typeface="Arial"/>
              <a:cs typeface="Arial"/>
              <a:sym typeface="Arial"/>
            </a:endParaRPr>
          </a:p>
        </p:txBody>
      </p:sp>
      <p:sp>
        <p:nvSpPr>
          <p:cNvPr id="675" name="Google Shape;675;p29"/>
          <p:cNvSpPr txBox="1"/>
          <p:nvPr/>
        </p:nvSpPr>
        <p:spPr>
          <a:xfrm>
            <a:off x="406440" y="1397160"/>
            <a:ext cx="7822800" cy="47289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100000"/>
              </a:lnSpc>
              <a:spcBef>
                <a:spcPts val="0"/>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Key idea: time-limited values</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99"/>
              </a:solidFill>
              <a:latin typeface="Calibri"/>
              <a:ea typeface="Calibri"/>
              <a:cs typeface="Calibri"/>
              <a:sym typeface="Calibri"/>
            </a:endParaRPr>
          </a:p>
          <a:p>
            <a:pPr indent="-342360" lvl="0" marL="342720" marR="0" rtl="0" algn="l">
              <a:lnSpc>
                <a:spcPct val="100000"/>
              </a:lnSpc>
              <a:spcBef>
                <a:spcPts val="479"/>
              </a:spcBef>
              <a:spcAft>
                <a:spcPts val="0"/>
              </a:spcAft>
              <a:buClr>
                <a:srgbClr val="333399"/>
              </a:buClr>
              <a:buSzPts val="2400"/>
              <a:buFont typeface="Noto Sans Symbols"/>
              <a:buChar char="▪"/>
            </a:pPr>
            <a:r>
              <a:rPr b="0" i="0" lang="en-US" sz="2400" u="none" cap="none" strike="noStrike">
                <a:solidFill>
                  <a:srgbClr val="333399"/>
                </a:solidFill>
                <a:latin typeface="Calibri"/>
                <a:ea typeface="Calibri"/>
                <a:cs typeface="Calibri"/>
                <a:sym typeface="Calibri"/>
              </a:rPr>
              <a:t>Define V</a:t>
            </a:r>
            <a:r>
              <a:rPr b="0" baseline="-25000" i="0" lang="en-US" sz="2400" u="none" cap="none" strike="noStrike">
                <a:solidFill>
                  <a:srgbClr val="333399"/>
                </a:solidFill>
                <a:latin typeface="Calibri"/>
                <a:ea typeface="Calibri"/>
                <a:cs typeface="Calibri"/>
                <a:sym typeface="Calibri"/>
              </a:rPr>
              <a:t>k</a:t>
            </a:r>
            <a:r>
              <a:rPr b="0" i="0" lang="en-US" sz="2400" u="none" cap="none" strike="noStrike">
                <a:solidFill>
                  <a:srgbClr val="333399"/>
                </a:solidFill>
                <a:latin typeface="Calibri"/>
                <a:ea typeface="Calibri"/>
                <a:cs typeface="Calibri"/>
                <a:sym typeface="Calibri"/>
              </a:rPr>
              <a:t>(s) to be the optimal value of s if the game ends in k more time steps</a:t>
            </a:r>
            <a:endParaRPr b="0" i="0" sz="2400" u="none" cap="none" strike="noStrike">
              <a:solidFill>
                <a:srgbClr val="333399"/>
              </a:solidFill>
              <a:latin typeface="Calibri"/>
              <a:ea typeface="Calibri"/>
              <a:cs typeface="Calibri"/>
              <a:sym typeface="Calibri"/>
            </a:endParaRPr>
          </a:p>
          <a:p>
            <a:pPr indent="0" lvl="0" marL="0" marR="0" rtl="0" algn="l">
              <a:lnSpc>
                <a:spcPct val="100000"/>
              </a:lnSpc>
              <a:spcBef>
                <a:spcPts val="479"/>
              </a:spcBef>
              <a:spcAft>
                <a:spcPts val="0"/>
              </a:spcAft>
              <a:buClr>
                <a:srgbClr val="000000"/>
              </a:buClr>
              <a:buSzPts val="2000"/>
              <a:buFont typeface="Arial"/>
              <a:buNone/>
            </a:pPr>
            <a:r>
              <a:t/>
            </a:r>
            <a:endParaRPr b="0" i="0" sz="2000" u="none" cap="none" strike="noStrike">
              <a:solidFill>
                <a:srgbClr val="333399"/>
              </a:solidFill>
              <a:latin typeface="Calibri"/>
              <a:ea typeface="Calibri"/>
              <a:cs typeface="Calibri"/>
              <a:sym typeface="Calibri"/>
            </a:endParaRPr>
          </a:p>
        </p:txBody>
      </p:sp>
      <p:pic>
        <p:nvPicPr>
          <p:cNvPr id="676" name="Google Shape;676;p29"/>
          <p:cNvPicPr preferRelativeResize="0"/>
          <p:nvPr/>
        </p:nvPicPr>
        <p:blipFill rotWithShape="1">
          <a:blip r:embed="rId3">
            <a:alphaModFix/>
          </a:blip>
          <a:srcRect b="0" l="0" r="0" t="0"/>
          <a:stretch/>
        </p:blipFill>
        <p:spPr>
          <a:xfrm>
            <a:off x="9029160" y="1264320"/>
            <a:ext cx="2248200" cy="2164320"/>
          </a:xfrm>
          <a:prstGeom prst="rect">
            <a:avLst/>
          </a:prstGeom>
          <a:noFill/>
          <a:ln>
            <a:noFill/>
          </a:ln>
        </p:spPr>
      </p:pic>
      <p:sp>
        <p:nvSpPr>
          <p:cNvPr id="677" name="Google Shape;677;p29"/>
          <p:cNvSpPr/>
          <p:nvPr/>
        </p:nvSpPr>
        <p:spPr>
          <a:xfrm>
            <a:off x="7696080" y="6488280"/>
            <a:ext cx="4495320" cy="364680"/>
          </a:xfrm>
          <a:prstGeom prst="rect">
            <a:avLst/>
          </a:prstGeom>
          <a:noFill/>
          <a:ln>
            <a:noFill/>
          </a:ln>
        </p:spPr>
        <p:txBody>
          <a:bodyPr anchorCtr="0" anchor="t" bIns="45000" lIns="90000" spcFirstLastPara="1" rIns="90000" wrap="square" tIns="450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CC0000"/>
                </a:solidFill>
                <a:latin typeface="Calibri"/>
                <a:ea typeface="Calibri"/>
                <a:cs typeface="Calibri"/>
                <a:sym typeface="Calibri"/>
              </a:rPr>
              <a:t>[Demo – time-limited values (L8D6)]</a:t>
            </a:r>
            <a:endParaRPr b="0" i="0" sz="1800" u="none" cap="none" strike="noStrike">
              <a:solidFill>
                <a:srgbClr val="000000"/>
              </a:solidFill>
              <a:latin typeface="Arial"/>
              <a:ea typeface="Arial"/>
              <a:cs typeface="Arial"/>
              <a:sym typeface="Arial"/>
            </a:endParaRPr>
          </a:p>
        </p:txBody>
      </p:sp>
      <p:grpSp>
        <p:nvGrpSpPr>
          <p:cNvPr id="678" name="Google Shape;678;p29"/>
          <p:cNvGrpSpPr/>
          <p:nvPr/>
        </p:nvGrpSpPr>
        <p:grpSpPr>
          <a:xfrm>
            <a:off x="1524240" y="3962520"/>
            <a:ext cx="4492080" cy="1730520"/>
            <a:chOff x="1524240" y="3962520"/>
            <a:chExt cx="4492080" cy="1730520"/>
          </a:xfrm>
        </p:grpSpPr>
        <p:pic>
          <p:nvPicPr>
            <p:cNvPr id="679" name="Google Shape;679;p29"/>
            <p:cNvPicPr preferRelativeResize="0"/>
            <p:nvPr/>
          </p:nvPicPr>
          <p:blipFill rotWithShape="1">
            <a:blip r:embed="rId4">
              <a:alphaModFix/>
            </a:blip>
            <a:srcRect b="0" l="0" r="0" t="0"/>
            <a:stretch/>
          </p:blipFill>
          <p:spPr>
            <a:xfrm>
              <a:off x="3219480" y="3962520"/>
              <a:ext cx="367200" cy="241200"/>
            </a:xfrm>
            <a:prstGeom prst="rect">
              <a:avLst/>
            </a:prstGeom>
            <a:noFill/>
            <a:ln>
              <a:noFill/>
            </a:ln>
          </p:spPr>
        </p:pic>
        <p:pic>
          <p:nvPicPr>
            <p:cNvPr id="680" name="Google Shape;680;p29"/>
            <p:cNvPicPr preferRelativeResize="0"/>
            <p:nvPr/>
          </p:nvPicPr>
          <p:blipFill rotWithShape="1">
            <a:blip r:embed="rId5">
              <a:alphaModFix/>
            </a:blip>
            <a:srcRect b="0" l="0" r="0" t="0"/>
            <a:stretch/>
          </p:blipFill>
          <p:spPr>
            <a:xfrm>
              <a:off x="5163840" y="4686480"/>
              <a:ext cx="401400" cy="252720"/>
            </a:xfrm>
            <a:prstGeom prst="rect">
              <a:avLst/>
            </a:prstGeom>
            <a:noFill/>
            <a:ln>
              <a:noFill/>
            </a:ln>
          </p:spPr>
        </p:pic>
        <p:pic>
          <p:nvPicPr>
            <p:cNvPr id="681" name="Google Shape;681;p29"/>
            <p:cNvPicPr preferRelativeResize="0"/>
            <p:nvPr/>
          </p:nvPicPr>
          <p:blipFill rotWithShape="1">
            <a:blip r:embed="rId6">
              <a:alphaModFix/>
            </a:blip>
            <a:srcRect b="0" l="0" r="0" t="0"/>
            <a:stretch/>
          </p:blipFill>
          <p:spPr>
            <a:xfrm>
              <a:off x="5626800" y="5405760"/>
              <a:ext cx="389520" cy="275760"/>
            </a:xfrm>
            <a:prstGeom prst="rect">
              <a:avLst/>
            </a:prstGeom>
            <a:noFill/>
            <a:ln>
              <a:noFill/>
            </a:ln>
          </p:spPr>
        </p:pic>
        <p:sp>
          <p:nvSpPr>
            <p:cNvPr id="682" name="Google Shape;682;p29"/>
            <p:cNvSpPr/>
            <p:nvPr/>
          </p:nvSpPr>
          <p:spPr>
            <a:xfrm>
              <a:off x="2043000" y="4324320"/>
              <a:ext cx="120240" cy="12024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9"/>
            <p:cNvSpPr/>
            <p:nvPr/>
          </p:nvSpPr>
          <p:spPr>
            <a:xfrm>
              <a:off x="4425840" y="4324320"/>
              <a:ext cx="120240" cy="12024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9"/>
            <p:cNvSpPr/>
            <p:nvPr/>
          </p:nvSpPr>
          <p:spPr>
            <a:xfrm>
              <a:off x="3403440" y="4204080"/>
              <a:ext cx="1039680" cy="13752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685" name="Google Shape;685;p29"/>
            <p:cNvSpPr/>
            <p:nvPr/>
          </p:nvSpPr>
          <p:spPr>
            <a:xfrm flipH="1">
              <a:off x="2145960" y="4204080"/>
              <a:ext cx="1257120" cy="13752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686" name="Google Shape;686;p29"/>
            <p:cNvPicPr preferRelativeResize="0"/>
            <p:nvPr/>
          </p:nvPicPr>
          <p:blipFill rotWithShape="1">
            <a:blip r:embed="rId4">
              <a:alphaModFix/>
            </a:blip>
            <a:srcRect b="0" l="0" r="0" t="0"/>
            <a:stretch/>
          </p:blipFill>
          <p:spPr>
            <a:xfrm>
              <a:off x="3545280" y="4686480"/>
              <a:ext cx="367200" cy="241200"/>
            </a:xfrm>
            <a:prstGeom prst="rect">
              <a:avLst/>
            </a:prstGeom>
            <a:noFill/>
            <a:ln>
              <a:noFill/>
            </a:ln>
          </p:spPr>
        </p:pic>
        <p:sp>
          <p:nvSpPr>
            <p:cNvPr id="687" name="Google Shape;687;p29"/>
            <p:cNvSpPr/>
            <p:nvPr/>
          </p:nvSpPr>
          <p:spPr>
            <a:xfrm flipH="1">
              <a:off x="3728880" y="4444920"/>
              <a:ext cx="756720" cy="2408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688" name="Google Shape;688;p29"/>
            <p:cNvSpPr/>
            <p:nvPr/>
          </p:nvSpPr>
          <p:spPr>
            <a:xfrm>
              <a:off x="4485960" y="4444920"/>
              <a:ext cx="878040" cy="2408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689" name="Google Shape;689;p29"/>
            <p:cNvPicPr preferRelativeResize="0"/>
            <p:nvPr/>
          </p:nvPicPr>
          <p:blipFill rotWithShape="1">
            <a:blip r:embed="rId4">
              <a:alphaModFix/>
            </a:blip>
            <a:srcRect b="0" l="0" r="0" t="0"/>
            <a:stretch/>
          </p:blipFill>
          <p:spPr>
            <a:xfrm>
              <a:off x="1916640" y="4686120"/>
              <a:ext cx="367200" cy="241200"/>
            </a:xfrm>
            <a:prstGeom prst="rect">
              <a:avLst/>
            </a:prstGeom>
            <a:noFill/>
            <a:ln>
              <a:noFill/>
            </a:ln>
          </p:spPr>
        </p:pic>
        <p:sp>
          <p:nvSpPr>
            <p:cNvPr id="690" name="Google Shape;690;p29"/>
            <p:cNvSpPr/>
            <p:nvPr/>
          </p:nvSpPr>
          <p:spPr>
            <a:xfrm flipH="1">
              <a:off x="2100240" y="4444920"/>
              <a:ext cx="2880" cy="24084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691" name="Google Shape;691;p29"/>
            <p:cNvPicPr preferRelativeResize="0"/>
            <p:nvPr/>
          </p:nvPicPr>
          <p:blipFill rotWithShape="1">
            <a:blip r:embed="rId5">
              <a:alphaModFix/>
            </a:blip>
            <a:srcRect b="0" l="0" r="0" t="0"/>
            <a:stretch/>
          </p:blipFill>
          <p:spPr>
            <a:xfrm>
              <a:off x="2479320" y="5440320"/>
              <a:ext cx="401400" cy="252720"/>
            </a:xfrm>
            <a:prstGeom prst="rect">
              <a:avLst/>
            </a:prstGeom>
            <a:noFill/>
            <a:ln>
              <a:noFill/>
            </a:ln>
          </p:spPr>
        </p:pic>
        <p:sp>
          <p:nvSpPr>
            <p:cNvPr id="692" name="Google Shape;692;p29"/>
            <p:cNvSpPr/>
            <p:nvPr/>
          </p:nvSpPr>
          <p:spPr>
            <a:xfrm>
              <a:off x="1644480" y="5078160"/>
              <a:ext cx="120240" cy="12024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9"/>
            <p:cNvSpPr/>
            <p:nvPr/>
          </p:nvSpPr>
          <p:spPr>
            <a:xfrm>
              <a:off x="2442600" y="5078160"/>
              <a:ext cx="120240" cy="12024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9"/>
            <p:cNvSpPr/>
            <p:nvPr/>
          </p:nvSpPr>
          <p:spPr>
            <a:xfrm>
              <a:off x="2100240" y="4927680"/>
              <a:ext cx="359640" cy="16776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695" name="Google Shape;695;p29"/>
            <p:cNvSpPr/>
            <p:nvPr/>
          </p:nvSpPr>
          <p:spPr>
            <a:xfrm flipH="1">
              <a:off x="1747800" y="4927680"/>
              <a:ext cx="352080" cy="16776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696" name="Google Shape;696;p29"/>
            <p:cNvPicPr preferRelativeResize="0"/>
            <p:nvPr/>
          </p:nvPicPr>
          <p:blipFill rotWithShape="1">
            <a:blip r:embed="rId4">
              <a:alphaModFix/>
            </a:blip>
            <a:srcRect b="0" l="0" r="0" t="0"/>
            <a:stretch/>
          </p:blipFill>
          <p:spPr>
            <a:xfrm>
              <a:off x="2157840" y="5440320"/>
              <a:ext cx="367200" cy="241200"/>
            </a:xfrm>
            <a:prstGeom prst="rect">
              <a:avLst/>
            </a:prstGeom>
            <a:noFill/>
            <a:ln>
              <a:noFill/>
            </a:ln>
          </p:spPr>
        </p:pic>
        <p:sp>
          <p:nvSpPr>
            <p:cNvPr id="697" name="Google Shape;697;p29"/>
            <p:cNvSpPr/>
            <p:nvPr/>
          </p:nvSpPr>
          <p:spPr>
            <a:xfrm flipH="1">
              <a:off x="2340720" y="5198760"/>
              <a:ext cx="160920" cy="2412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698" name="Google Shape;698;p29"/>
            <p:cNvSpPr/>
            <p:nvPr/>
          </p:nvSpPr>
          <p:spPr>
            <a:xfrm>
              <a:off x="2502720" y="5198760"/>
              <a:ext cx="176760" cy="2412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699" name="Google Shape;699;p29"/>
            <p:cNvPicPr preferRelativeResize="0"/>
            <p:nvPr/>
          </p:nvPicPr>
          <p:blipFill rotWithShape="1">
            <a:blip r:embed="rId4">
              <a:alphaModFix/>
            </a:blip>
            <a:srcRect b="0" l="0" r="0" t="0"/>
            <a:stretch/>
          </p:blipFill>
          <p:spPr>
            <a:xfrm>
              <a:off x="1524240" y="5439960"/>
              <a:ext cx="367200" cy="241200"/>
            </a:xfrm>
            <a:prstGeom prst="rect">
              <a:avLst/>
            </a:prstGeom>
            <a:noFill/>
            <a:ln>
              <a:noFill/>
            </a:ln>
          </p:spPr>
        </p:pic>
        <p:sp>
          <p:nvSpPr>
            <p:cNvPr id="700" name="Google Shape;700;p29"/>
            <p:cNvSpPr/>
            <p:nvPr/>
          </p:nvSpPr>
          <p:spPr>
            <a:xfrm>
              <a:off x="1704960" y="5198760"/>
              <a:ext cx="2880" cy="24084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701" name="Google Shape;701;p29"/>
            <p:cNvSpPr/>
            <p:nvPr/>
          </p:nvSpPr>
          <p:spPr>
            <a:xfrm>
              <a:off x="3267360" y="5078160"/>
              <a:ext cx="120240" cy="12024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9"/>
            <p:cNvSpPr/>
            <p:nvPr/>
          </p:nvSpPr>
          <p:spPr>
            <a:xfrm flipH="1">
              <a:off x="3370320" y="4927680"/>
              <a:ext cx="352080" cy="16776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703" name="Google Shape;703;p29"/>
            <p:cNvPicPr preferRelativeResize="0"/>
            <p:nvPr/>
          </p:nvPicPr>
          <p:blipFill rotWithShape="1">
            <a:blip r:embed="rId4">
              <a:alphaModFix/>
            </a:blip>
            <a:srcRect b="0" l="0" r="0" t="0"/>
            <a:stretch/>
          </p:blipFill>
          <p:spPr>
            <a:xfrm>
              <a:off x="3147120" y="5439960"/>
              <a:ext cx="367200" cy="241200"/>
            </a:xfrm>
            <a:prstGeom prst="rect">
              <a:avLst/>
            </a:prstGeom>
            <a:noFill/>
            <a:ln>
              <a:noFill/>
            </a:ln>
          </p:spPr>
        </p:pic>
        <p:sp>
          <p:nvSpPr>
            <p:cNvPr id="704" name="Google Shape;704;p29"/>
            <p:cNvSpPr/>
            <p:nvPr/>
          </p:nvSpPr>
          <p:spPr>
            <a:xfrm>
              <a:off x="3327480" y="5198760"/>
              <a:ext cx="2880" cy="24084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705" name="Google Shape;705;p29"/>
            <p:cNvPicPr preferRelativeResize="0"/>
            <p:nvPr/>
          </p:nvPicPr>
          <p:blipFill rotWithShape="1">
            <a:blip r:embed="rId5">
              <a:alphaModFix/>
            </a:blip>
            <a:srcRect b="0" l="0" r="0" t="0"/>
            <a:stretch/>
          </p:blipFill>
          <p:spPr>
            <a:xfrm>
              <a:off x="4107960" y="5440320"/>
              <a:ext cx="401400" cy="252720"/>
            </a:xfrm>
            <a:prstGeom prst="rect">
              <a:avLst/>
            </a:prstGeom>
            <a:noFill/>
            <a:ln>
              <a:noFill/>
            </a:ln>
          </p:spPr>
        </p:pic>
        <p:sp>
          <p:nvSpPr>
            <p:cNvPr id="706" name="Google Shape;706;p29"/>
            <p:cNvSpPr/>
            <p:nvPr/>
          </p:nvSpPr>
          <p:spPr>
            <a:xfrm>
              <a:off x="4071240" y="5078160"/>
              <a:ext cx="120240" cy="12024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9"/>
            <p:cNvSpPr/>
            <p:nvPr/>
          </p:nvSpPr>
          <p:spPr>
            <a:xfrm>
              <a:off x="3728880" y="4928040"/>
              <a:ext cx="359640" cy="16776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708" name="Google Shape;708;p29"/>
            <p:cNvPicPr preferRelativeResize="0"/>
            <p:nvPr/>
          </p:nvPicPr>
          <p:blipFill rotWithShape="1">
            <a:blip r:embed="rId4">
              <a:alphaModFix/>
            </a:blip>
            <a:srcRect b="0" l="0" r="0" t="0"/>
            <a:stretch/>
          </p:blipFill>
          <p:spPr>
            <a:xfrm>
              <a:off x="3786480" y="5440320"/>
              <a:ext cx="367200" cy="241200"/>
            </a:xfrm>
            <a:prstGeom prst="rect">
              <a:avLst/>
            </a:prstGeom>
            <a:noFill/>
            <a:ln>
              <a:noFill/>
            </a:ln>
          </p:spPr>
        </p:pic>
        <p:sp>
          <p:nvSpPr>
            <p:cNvPr id="709" name="Google Shape;709;p29"/>
            <p:cNvSpPr/>
            <p:nvPr/>
          </p:nvSpPr>
          <p:spPr>
            <a:xfrm flipH="1">
              <a:off x="3969720" y="5198760"/>
              <a:ext cx="160920" cy="2412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710" name="Google Shape;710;p29"/>
            <p:cNvSpPr/>
            <p:nvPr/>
          </p:nvSpPr>
          <p:spPr>
            <a:xfrm>
              <a:off x="4131720" y="5198760"/>
              <a:ext cx="176760" cy="2412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711" name="Google Shape;711;p29"/>
            <p:cNvPicPr preferRelativeResize="0"/>
            <p:nvPr/>
          </p:nvPicPr>
          <p:blipFill rotWithShape="1">
            <a:blip r:embed="rId5">
              <a:alphaModFix/>
            </a:blip>
            <a:srcRect b="0" l="0" r="0" t="0"/>
            <a:stretch/>
          </p:blipFill>
          <p:spPr>
            <a:xfrm>
              <a:off x="4922280" y="5439960"/>
              <a:ext cx="401400" cy="252720"/>
            </a:xfrm>
            <a:prstGeom prst="rect">
              <a:avLst/>
            </a:prstGeom>
            <a:noFill/>
            <a:ln>
              <a:noFill/>
            </a:ln>
          </p:spPr>
        </p:pic>
        <p:sp>
          <p:nvSpPr>
            <p:cNvPr id="712" name="Google Shape;712;p29"/>
            <p:cNvSpPr/>
            <p:nvPr/>
          </p:nvSpPr>
          <p:spPr>
            <a:xfrm>
              <a:off x="4885560" y="5077800"/>
              <a:ext cx="120240" cy="12024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9"/>
            <p:cNvSpPr/>
            <p:nvPr/>
          </p:nvSpPr>
          <p:spPr>
            <a:xfrm flipH="1">
              <a:off x="4987800" y="4939560"/>
              <a:ext cx="375480" cy="15588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714" name="Google Shape;714;p29"/>
            <p:cNvPicPr preferRelativeResize="0"/>
            <p:nvPr/>
          </p:nvPicPr>
          <p:blipFill rotWithShape="1">
            <a:blip r:embed="rId4">
              <a:alphaModFix/>
            </a:blip>
            <a:srcRect b="0" l="0" r="0" t="0"/>
            <a:stretch/>
          </p:blipFill>
          <p:spPr>
            <a:xfrm>
              <a:off x="4600800" y="5439960"/>
              <a:ext cx="367200" cy="241200"/>
            </a:xfrm>
            <a:prstGeom prst="rect">
              <a:avLst/>
            </a:prstGeom>
            <a:noFill/>
            <a:ln>
              <a:noFill/>
            </a:ln>
          </p:spPr>
        </p:pic>
        <p:sp>
          <p:nvSpPr>
            <p:cNvPr id="715" name="Google Shape;715;p29"/>
            <p:cNvSpPr/>
            <p:nvPr/>
          </p:nvSpPr>
          <p:spPr>
            <a:xfrm flipH="1">
              <a:off x="4784040" y="5198400"/>
              <a:ext cx="160920" cy="2412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716" name="Google Shape;716;p29"/>
            <p:cNvSpPr/>
            <p:nvPr/>
          </p:nvSpPr>
          <p:spPr>
            <a:xfrm>
              <a:off x="4946040" y="5198400"/>
              <a:ext cx="176760" cy="2412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717" name="Google Shape;717;p29"/>
            <p:cNvSpPr/>
            <p:nvPr/>
          </p:nvSpPr>
          <p:spPr>
            <a:xfrm>
              <a:off x="5743800" y="5078160"/>
              <a:ext cx="120240" cy="12024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9"/>
            <p:cNvSpPr/>
            <p:nvPr/>
          </p:nvSpPr>
          <p:spPr>
            <a:xfrm>
              <a:off x="5364360" y="4939560"/>
              <a:ext cx="396360" cy="1562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719" name="Google Shape;719;p29"/>
            <p:cNvSpPr/>
            <p:nvPr/>
          </p:nvSpPr>
          <p:spPr>
            <a:xfrm>
              <a:off x="5803920" y="5198760"/>
              <a:ext cx="2880" cy="2408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grpSp>
      <p:sp>
        <p:nvSpPr>
          <p:cNvPr id="720" name="Google Shape;720;p29"/>
          <p:cNvSpPr/>
          <p:nvPr/>
        </p:nvSpPr>
        <p:spPr>
          <a:xfrm>
            <a:off x="6629400" y="4343400"/>
            <a:ext cx="990360" cy="914040"/>
          </a:xfrm>
          <a:prstGeom prst="rightArrow">
            <a:avLst>
              <a:gd fmla="val 50000" name="adj1"/>
              <a:gd fmla="val 50000" name="adj2"/>
            </a:avLst>
          </a:prstGeom>
          <a:solidFill>
            <a:srgbClr val="D8D8D8"/>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9"/>
          <p:cNvSpPr/>
          <p:nvPr/>
        </p:nvSpPr>
        <p:spPr>
          <a:xfrm>
            <a:off x="8229600" y="4267080"/>
            <a:ext cx="2057040" cy="1447560"/>
          </a:xfrm>
          <a:prstGeom prst="triangle">
            <a:avLst>
              <a:gd fmla="val 50000" name="adj"/>
            </a:avLst>
          </a:prstGeom>
          <a:solidFill>
            <a:srgbClr val="8FAAFF"/>
          </a:solid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P_tmp.png" id="722" name="Google Shape;722;p29"/>
          <p:cNvPicPr preferRelativeResize="0"/>
          <p:nvPr/>
        </p:nvPicPr>
        <p:blipFill rotWithShape="1">
          <a:blip r:embed="rId7">
            <a:alphaModFix/>
          </a:blip>
          <a:srcRect b="0" l="0" r="0" t="0"/>
          <a:stretch/>
        </p:blipFill>
        <p:spPr>
          <a:xfrm>
            <a:off x="8763120" y="3962520"/>
            <a:ext cx="863640" cy="278640"/>
          </a:xfrm>
          <a:prstGeom prst="rect">
            <a:avLst/>
          </a:prstGeom>
          <a:noFill/>
          <a:ln>
            <a:noFill/>
          </a:ln>
        </p:spPr>
      </p:pic>
      <p:pic>
        <p:nvPicPr>
          <p:cNvPr id="723" name="Google Shape;723;p29"/>
          <p:cNvPicPr preferRelativeResize="0"/>
          <p:nvPr/>
        </p:nvPicPr>
        <p:blipFill rotWithShape="1">
          <a:blip r:embed="rId4">
            <a:alphaModFix/>
          </a:blip>
          <a:srcRect b="0" l="0" r="0" t="0"/>
          <a:stretch/>
        </p:blipFill>
        <p:spPr>
          <a:xfrm>
            <a:off x="9144360" y="3962520"/>
            <a:ext cx="367200" cy="24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0"/>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k=0</a:t>
            </a:r>
            <a:endParaRPr b="0" i="0" sz="4400" u="none" cap="none" strike="noStrike">
              <a:solidFill>
                <a:srgbClr val="000000"/>
              </a:solidFill>
              <a:latin typeface="Arial"/>
              <a:ea typeface="Arial"/>
              <a:cs typeface="Arial"/>
              <a:sym typeface="Arial"/>
            </a:endParaRPr>
          </a:p>
        </p:txBody>
      </p:sp>
      <p:sp>
        <p:nvSpPr>
          <p:cNvPr id="730" name="Google Shape;730;p30"/>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7.46 PM.png" id="731" name="Google Shape;731;p30"/>
          <p:cNvPicPr preferRelativeResize="0"/>
          <p:nvPr/>
        </p:nvPicPr>
        <p:blipFill rotWithShape="1">
          <a:blip r:embed="rId3">
            <a:alphaModFix/>
          </a:blip>
          <a:srcRect b="0" l="0" r="0" t="0"/>
          <a:stretch/>
        </p:blipFill>
        <p:spPr>
          <a:xfrm>
            <a:off x="2992680" y="1143000"/>
            <a:ext cx="6206040" cy="57146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Example: Grid World</a:t>
            </a:r>
            <a:endParaRPr b="0" i="0" sz="4400" u="none" cap="none" strike="noStrike">
              <a:solidFill>
                <a:srgbClr val="000000"/>
              </a:solidFill>
              <a:latin typeface="Arial"/>
              <a:ea typeface="Arial"/>
              <a:cs typeface="Arial"/>
              <a:sym typeface="Arial"/>
            </a:endParaRPr>
          </a:p>
        </p:txBody>
      </p:sp>
      <p:pic>
        <p:nvPicPr>
          <p:cNvPr id="137" name="Google Shape;137;p3"/>
          <p:cNvPicPr preferRelativeResize="0"/>
          <p:nvPr/>
        </p:nvPicPr>
        <p:blipFill rotWithShape="1">
          <a:blip r:embed="rId3">
            <a:alphaModFix/>
          </a:blip>
          <a:srcRect b="0" l="0" r="0" t="0"/>
          <a:stretch/>
        </p:blipFill>
        <p:spPr>
          <a:xfrm>
            <a:off x="6990840" y="1371600"/>
            <a:ext cx="4495320" cy="3484800"/>
          </a:xfrm>
          <a:prstGeom prst="rect">
            <a:avLst/>
          </a:prstGeom>
          <a:noFill/>
          <a:ln>
            <a:noFill/>
          </a:ln>
        </p:spPr>
      </p:pic>
      <p:sp>
        <p:nvSpPr>
          <p:cNvPr id="138" name="Google Shape;138;p3"/>
          <p:cNvSpPr/>
          <p:nvPr/>
        </p:nvSpPr>
        <p:spPr>
          <a:xfrm>
            <a:off x="228600" y="1494000"/>
            <a:ext cx="6476760" cy="4525560"/>
          </a:xfrm>
          <a:prstGeom prst="rect">
            <a:avLst/>
          </a:prstGeom>
          <a:noFill/>
          <a:ln>
            <a:noFill/>
          </a:ln>
        </p:spPr>
        <p:txBody>
          <a:bodyPr anchorCtr="0" anchor="t" bIns="45000" lIns="90000" spcFirstLastPara="1" rIns="90000" wrap="square" tIns="45000">
            <a:noAutofit/>
          </a:bodyPr>
          <a:lstStyle/>
          <a:p>
            <a:pPr indent="-342720" lvl="0" marL="343080" marR="0" rtl="0" algn="l">
              <a:lnSpc>
                <a:spcPct val="100000"/>
              </a:lnSpc>
              <a:spcBef>
                <a:spcPts val="0"/>
              </a:spcBef>
              <a:spcAft>
                <a:spcPts val="0"/>
              </a:spcAft>
              <a:buClr>
                <a:srgbClr val="333399"/>
              </a:buClr>
              <a:buSzPts val="1800"/>
              <a:buFont typeface="Noto Sans Symbols"/>
              <a:buChar char="▪"/>
            </a:pPr>
            <a:r>
              <a:rPr b="0" i="0" lang="en-US" sz="1800" u="none" cap="none" strike="noStrike">
                <a:solidFill>
                  <a:srgbClr val="333399"/>
                </a:solidFill>
                <a:latin typeface="Calibri"/>
                <a:ea typeface="Calibri"/>
                <a:cs typeface="Calibri"/>
                <a:sym typeface="Calibri"/>
              </a:rPr>
              <a:t>A maze-like problem</a:t>
            </a:r>
            <a:endParaRPr b="0" i="0" sz="1800" u="none" cap="none" strike="noStrike">
              <a:solidFill>
                <a:srgbClr val="000000"/>
              </a:solidFill>
              <a:latin typeface="Arial"/>
              <a:ea typeface="Arial"/>
              <a:cs typeface="Arial"/>
              <a:sym typeface="Arial"/>
            </a:endParaRPr>
          </a:p>
          <a:p>
            <a:pPr indent="-342719" lvl="1" marL="800280" marR="0" rtl="0" algn="l">
              <a:lnSpc>
                <a:spcPct val="100000"/>
              </a:lnSpc>
              <a:spcBef>
                <a:spcPts val="241"/>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The agent lives in a grid</a:t>
            </a:r>
            <a:endParaRPr b="0" i="0" sz="1600" u="none" cap="none" strike="noStrike">
              <a:solidFill>
                <a:srgbClr val="000000"/>
              </a:solidFill>
              <a:latin typeface="Arial"/>
              <a:ea typeface="Arial"/>
              <a:cs typeface="Arial"/>
              <a:sym typeface="Arial"/>
            </a:endParaRPr>
          </a:p>
          <a:p>
            <a:pPr indent="-342719" lvl="1" marL="800280" marR="0" rtl="0" algn="l">
              <a:lnSpc>
                <a:spcPct val="100000"/>
              </a:lnSpc>
              <a:spcBef>
                <a:spcPts val="241"/>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Walls block the agent’s path</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19"/>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42720" lvl="0" marL="343080" marR="0" rtl="0" algn="l">
              <a:lnSpc>
                <a:spcPct val="100000"/>
              </a:lnSpc>
              <a:spcBef>
                <a:spcPts val="400"/>
              </a:spcBef>
              <a:spcAft>
                <a:spcPts val="0"/>
              </a:spcAft>
              <a:buClr>
                <a:srgbClr val="333399"/>
              </a:buClr>
              <a:buSzPts val="1800"/>
              <a:buFont typeface="Noto Sans Symbols"/>
              <a:buChar char="▪"/>
            </a:pPr>
            <a:r>
              <a:rPr b="0" i="0" lang="en-US" sz="1800" u="none" cap="none" strike="noStrike">
                <a:solidFill>
                  <a:srgbClr val="333399"/>
                </a:solidFill>
                <a:latin typeface="Calibri"/>
                <a:ea typeface="Calibri"/>
                <a:cs typeface="Calibri"/>
                <a:sym typeface="Calibri"/>
              </a:rPr>
              <a:t>Noisy movement: actions do not always go as planned</a:t>
            </a:r>
            <a:endParaRPr b="0" i="0" sz="1800" u="none" cap="none" strike="noStrike">
              <a:solidFill>
                <a:srgbClr val="000000"/>
              </a:solidFill>
              <a:latin typeface="Arial"/>
              <a:ea typeface="Arial"/>
              <a:cs typeface="Arial"/>
              <a:sym typeface="Arial"/>
            </a:endParaRPr>
          </a:p>
          <a:p>
            <a:pPr indent="-342719" lvl="1" marL="800280" marR="0" rtl="0" algn="l">
              <a:lnSpc>
                <a:spcPct val="100000"/>
              </a:lnSpc>
              <a:spcBef>
                <a:spcPts val="241"/>
              </a:spcBef>
              <a:spcAft>
                <a:spcPts val="0"/>
              </a:spcAft>
              <a:buClr>
                <a:srgbClr val="333399"/>
              </a:buClr>
              <a:buSzPts val="1600"/>
              <a:buFont typeface="Noto Sans Symbols"/>
              <a:buChar char="▪"/>
            </a:pPr>
            <a:r>
              <a:rPr b="0" i="0" lang="en-US" sz="1600" u="none" cap="none" strike="noStrike">
                <a:solidFill>
                  <a:srgbClr val="000000"/>
                </a:solidFill>
                <a:latin typeface="Calibri"/>
                <a:ea typeface="Calibri"/>
                <a:cs typeface="Calibri"/>
                <a:sym typeface="Calibri"/>
              </a:rPr>
              <a:t>80% of the time, the action North takes the agent North </a:t>
            </a:r>
            <a:br>
              <a:rPr b="0" i="0" lang="en-US" sz="1800" u="none" cap="none" strike="noStrike">
                <a:solidFill>
                  <a:srgbClr val="000000"/>
                </a:solidFill>
                <a:latin typeface="Arial"/>
                <a:ea typeface="Arial"/>
                <a:cs typeface="Arial"/>
                <a:sym typeface="Arial"/>
              </a:rPr>
            </a:br>
            <a:r>
              <a:rPr b="0" i="0" lang="en-US" sz="1600" u="none" cap="none" strike="noStrike">
                <a:solidFill>
                  <a:srgbClr val="000000"/>
                </a:solidFill>
                <a:latin typeface="Calibri"/>
                <a:ea typeface="Calibri"/>
                <a:cs typeface="Calibri"/>
                <a:sym typeface="Calibri"/>
              </a:rPr>
              <a:t>(if there is no wall there)</a:t>
            </a:r>
            <a:endParaRPr b="0" i="0" sz="1600" u="none" cap="none" strike="noStrike">
              <a:solidFill>
                <a:srgbClr val="000000"/>
              </a:solidFill>
              <a:latin typeface="Arial"/>
              <a:ea typeface="Arial"/>
              <a:cs typeface="Arial"/>
              <a:sym typeface="Arial"/>
            </a:endParaRPr>
          </a:p>
          <a:p>
            <a:pPr indent="-342719" lvl="1" marL="800280" marR="0" rtl="0" algn="l">
              <a:lnSpc>
                <a:spcPct val="100000"/>
              </a:lnSpc>
              <a:spcBef>
                <a:spcPts val="241"/>
              </a:spcBef>
              <a:spcAft>
                <a:spcPts val="0"/>
              </a:spcAft>
              <a:buClr>
                <a:srgbClr val="333399"/>
              </a:buClr>
              <a:buSzPts val="1600"/>
              <a:buFont typeface="Noto Sans Symbols"/>
              <a:buChar char="▪"/>
            </a:pPr>
            <a:r>
              <a:rPr b="0" i="0" lang="en-US" sz="1600" u="none" cap="none" strike="noStrike">
                <a:solidFill>
                  <a:srgbClr val="000000"/>
                </a:solidFill>
                <a:latin typeface="Calibri"/>
                <a:ea typeface="Calibri"/>
                <a:cs typeface="Calibri"/>
                <a:sym typeface="Calibri"/>
              </a:rPr>
              <a:t>10% of the time, North takes the agent West; 10% East</a:t>
            </a:r>
            <a:endParaRPr b="0" i="0" sz="1600" u="none" cap="none" strike="noStrike">
              <a:solidFill>
                <a:srgbClr val="000000"/>
              </a:solidFill>
              <a:latin typeface="Arial"/>
              <a:ea typeface="Arial"/>
              <a:cs typeface="Arial"/>
              <a:sym typeface="Arial"/>
            </a:endParaRPr>
          </a:p>
          <a:p>
            <a:pPr indent="-342719" lvl="1" marL="800280" marR="0" rtl="0" algn="l">
              <a:lnSpc>
                <a:spcPct val="100000"/>
              </a:lnSpc>
              <a:spcBef>
                <a:spcPts val="241"/>
              </a:spcBef>
              <a:spcAft>
                <a:spcPts val="0"/>
              </a:spcAft>
              <a:buClr>
                <a:srgbClr val="333399"/>
              </a:buClr>
              <a:buSzPts val="1600"/>
              <a:buFont typeface="Noto Sans Symbols"/>
              <a:buChar char="▪"/>
            </a:pPr>
            <a:r>
              <a:rPr b="0" i="0" lang="en-US" sz="1600" u="none" cap="none" strike="noStrike">
                <a:solidFill>
                  <a:srgbClr val="000000"/>
                </a:solidFill>
                <a:latin typeface="Calibri"/>
                <a:ea typeface="Calibri"/>
                <a:cs typeface="Calibri"/>
                <a:sym typeface="Calibri"/>
              </a:rPr>
              <a:t>If there is a wall in the direction the agent would have been taken, the agent stays put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19"/>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42720" lvl="0" marL="343080" marR="0" rtl="0" algn="l">
              <a:lnSpc>
                <a:spcPct val="100000"/>
              </a:lnSpc>
              <a:spcBef>
                <a:spcPts val="400"/>
              </a:spcBef>
              <a:spcAft>
                <a:spcPts val="0"/>
              </a:spcAft>
              <a:buClr>
                <a:srgbClr val="333399"/>
              </a:buClr>
              <a:buSzPts val="1800"/>
              <a:buFont typeface="Noto Sans Symbols"/>
              <a:buChar char="▪"/>
            </a:pPr>
            <a:r>
              <a:rPr b="0" i="0" lang="en-US" sz="1800" u="none" cap="none" strike="noStrike">
                <a:solidFill>
                  <a:srgbClr val="333399"/>
                </a:solidFill>
                <a:latin typeface="Calibri"/>
                <a:ea typeface="Calibri"/>
                <a:cs typeface="Calibri"/>
                <a:sym typeface="Calibri"/>
              </a:rPr>
              <a:t>The agent receives rewards each time step</a:t>
            </a:r>
            <a:endParaRPr b="0" i="0" sz="1800" u="none" cap="none" strike="noStrike">
              <a:solidFill>
                <a:srgbClr val="000000"/>
              </a:solidFill>
              <a:latin typeface="Arial"/>
              <a:ea typeface="Arial"/>
              <a:cs typeface="Arial"/>
              <a:sym typeface="Arial"/>
            </a:endParaRPr>
          </a:p>
          <a:p>
            <a:pPr indent="-342719" lvl="1" marL="800280" marR="0" rtl="0" algn="l">
              <a:lnSpc>
                <a:spcPct val="100000"/>
              </a:lnSpc>
              <a:spcBef>
                <a:spcPts val="241"/>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Small “living” reward each step (can be negative)</a:t>
            </a:r>
            <a:endParaRPr b="0" i="0" sz="1600" u="none" cap="none" strike="noStrike">
              <a:solidFill>
                <a:srgbClr val="000000"/>
              </a:solidFill>
              <a:latin typeface="Arial"/>
              <a:ea typeface="Arial"/>
              <a:cs typeface="Arial"/>
              <a:sym typeface="Arial"/>
            </a:endParaRPr>
          </a:p>
          <a:p>
            <a:pPr indent="-342719" lvl="1" marL="800280" marR="0" rtl="0" algn="l">
              <a:lnSpc>
                <a:spcPct val="100000"/>
              </a:lnSpc>
              <a:spcBef>
                <a:spcPts val="241"/>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Big rewards come at the end (good or bad)</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19"/>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42720" lvl="0" marL="343080" marR="0" rtl="0" algn="l">
              <a:lnSpc>
                <a:spcPct val="100000"/>
              </a:lnSpc>
              <a:spcBef>
                <a:spcPts val="400"/>
              </a:spcBef>
              <a:spcAft>
                <a:spcPts val="0"/>
              </a:spcAft>
              <a:buClr>
                <a:srgbClr val="333399"/>
              </a:buClr>
              <a:buSzPts val="1800"/>
              <a:buFont typeface="Noto Sans Symbols"/>
              <a:buChar char="▪"/>
            </a:pPr>
            <a:r>
              <a:rPr b="0" i="0" lang="en-US" sz="1800" u="none" cap="none" strike="noStrike">
                <a:solidFill>
                  <a:srgbClr val="333399"/>
                </a:solidFill>
                <a:latin typeface="Calibri"/>
                <a:ea typeface="Calibri"/>
                <a:cs typeface="Calibri"/>
                <a:sym typeface="Calibri"/>
              </a:rPr>
              <a:t>Goal: maximize sum of rewards</a:t>
            </a:r>
            <a:endParaRPr b="0" i="0" sz="1800" u="none" cap="none" strike="noStrike">
              <a:solidFill>
                <a:srgbClr val="000000"/>
              </a:solidFill>
              <a:latin typeface="Arial"/>
              <a:ea typeface="Arial"/>
              <a:cs typeface="Arial"/>
              <a:sym typeface="Arial"/>
            </a:endParaRPr>
          </a:p>
        </p:txBody>
      </p:sp>
      <p:pic>
        <p:nvPicPr>
          <p:cNvPr id="139" name="Google Shape;139;p3"/>
          <p:cNvPicPr preferRelativeResize="0"/>
          <p:nvPr/>
        </p:nvPicPr>
        <p:blipFill rotWithShape="1">
          <a:blip r:embed="rId4">
            <a:alphaModFix/>
          </a:blip>
          <a:srcRect b="0" l="0" r="0" t="0"/>
          <a:stretch/>
        </p:blipFill>
        <p:spPr>
          <a:xfrm>
            <a:off x="7143120" y="1373400"/>
            <a:ext cx="4438800" cy="3196800"/>
          </a:xfrm>
          <a:prstGeom prst="rect">
            <a:avLst/>
          </a:prstGeom>
          <a:noFill/>
          <a:ln>
            <a:noFill/>
          </a:ln>
        </p:spPr>
      </p:pic>
      <p:pic>
        <p:nvPicPr>
          <p:cNvPr id="140" name="Google Shape;140;p3"/>
          <p:cNvPicPr preferRelativeResize="0"/>
          <p:nvPr/>
        </p:nvPicPr>
        <p:blipFill rotWithShape="1">
          <a:blip r:embed="rId5">
            <a:alphaModFix/>
          </a:blip>
          <a:srcRect b="0" l="0" r="0" t="0"/>
          <a:stretch/>
        </p:blipFill>
        <p:spPr>
          <a:xfrm>
            <a:off x="10210680" y="3896640"/>
            <a:ext cx="456840" cy="244080"/>
          </a:xfrm>
          <a:prstGeom prst="rect">
            <a:avLst/>
          </a:prstGeom>
          <a:noFill/>
          <a:ln>
            <a:noFill/>
          </a:ln>
        </p:spPr>
      </p:pic>
      <p:pic>
        <p:nvPicPr>
          <p:cNvPr id="141" name="Google Shape;141;p3"/>
          <p:cNvPicPr preferRelativeResize="0"/>
          <p:nvPr/>
        </p:nvPicPr>
        <p:blipFill rotWithShape="1">
          <a:blip r:embed="rId6">
            <a:alphaModFix/>
          </a:blip>
          <a:srcRect b="0" l="0" r="0" t="0"/>
          <a:stretch/>
        </p:blipFill>
        <p:spPr>
          <a:xfrm>
            <a:off x="9067680" y="3886200"/>
            <a:ext cx="509400" cy="218520"/>
          </a:xfrm>
          <a:prstGeom prst="rect">
            <a:avLst/>
          </a:prstGeom>
          <a:noFill/>
          <a:ln>
            <a:noFill/>
          </a:ln>
        </p:spPr>
      </p:pic>
      <p:pic>
        <p:nvPicPr>
          <p:cNvPr id="142" name="Google Shape;142;p3"/>
          <p:cNvPicPr preferRelativeResize="0"/>
          <p:nvPr/>
        </p:nvPicPr>
        <p:blipFill rotWithShape="1">
          <a:blip r:embed="rId7">
            <a:alphaModFix/>
          </a:blip>
          <a:srcRect b="0" l="0" r="0" t="0"/>
          <a:stretch/>
        </p:blipFill>
        <p:spPr>
          <a:xfrm>
            <a:off x="9677520" y="2895480"/>
            <a:ext cx="433080" cy="780840"/>
          </a:xfrm>
          <a:prstGeom prst="rect">
            <a:avLst/>
          </a:prstGeom>
          <a:noFill/>
          <a:ln>
            <a:noFill/>
          </a:ln>
        </p:spPr>
      </p:pic>
      <p:pic>
        <p:nvPicPr>
          <p:cNvPr descr="C:\Users\Dan\Dropbox\Office\CS 188\Ketrina Art\MDPs\AgentTopDown.png" id="143" name="Google Shape;143;p3"/>
          <p:cNvPicPr preferRelativeResize="0"/>
          <p:nvPr/>
        </p:nvPicPr>
        <p:blipFill rotWithShape="1">
          <a:blip r:embed="rId8">
            <a:alphaModFix/>
          </a:blip>
          <a:srcRect b="0" l="0" r="0" t="0"/>
          <a:stretch/>
        </p:blipFill>
        <p:spPr>
          <a:xfrm>
            <a:off x="9471600" y="3581280"/>
            <a:ext cx="815040" cy="761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1"/>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k=1</a:t>
            </a:r>
            <a:endParaRPr b="0" i="0" sz="4400" u="none" cap="none" strike="noStrike">
              <a:solidFill>
                <a:srgbClr val="000000"/>
              </a:solidFill>
              <a:latin typeface="Arial"/>
              <a:ea typeface="Arial"/>
              <a:cs typeface="Arial"/>
              <a:sym typeface="Arial"/>
            </a:endParaRPr>
          </a:p>
        </p:txBody>
      </p:sp>
      <p:sp>
        <p:nvSpPr>
          <p:cNvPr id="738" name="Google Shape;738;p31"/>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7.51 PM.png" id="739" name="Google Shape;739;p31"/>
          <p:cNvPicPr preferRelativeResize="0"/>
          <p:nvPr/>
        </p:nvPicPr>
        <p:blipFill rotWithShape="1">
          <a:blip r:embed="rId3">
            <a:alphaModFix/>
          </a:blip>
          <a:srcRect b="0" l="0" r="0" t="0"/>
          <a:stretch/>
        </p:blipFill>
        <p:spPr>
          <a:xfrm>
            <a:off x="3007440" y="1143000"/>
            <a:ext cx="6176520" cy="57146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2"/>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k=2</a:t>
            </a:r>
            <a:endParaRPr b="0" i="0" sz="4400" u="none" cap="none" strike="noStrike">
              <a:solidFill>
                <a:srgbClr val="000000"/>
              </a:solidFill>
              <a:latin typeface="Arial"/>
              <a:ea typeface="Arial"/>
              <a:cs typeface="Arial"/>
              <a:sym typeface="Arial"/>
            </a:endParaRPr>
          </a:p>
        </p:txBody>
      </p:sp>
      <p:sp>
        <p:nvSpPr>
          <p:cNvPr id="746" name="Google Shape;746;p32"/>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7.56 PM.png" id="747" name="Google Shape;747;p32"/>
          <p:cNvPicPr preferRelativeResize="0"/>
          <p:nvPr/>
        </p:nvPicPr>
        <p:blipFill rotWithShape="1">
          <a:blip r:embed="rId3">
            <a:alphaModFix/>
          </a:blip>
          <a:srcRect b="0" l="0" r="0" t="0"/>
          <a:stretch/>
        </p:blipFill>
        <p:spPr>
          <a:xfrm>
            <a:off x="2992320" y="1143000"/>
            <a:ext cx="6206760" cy="57146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33"/>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k=3</a:t>
            </a:r>
            <a:endParaRPr b="0" i="0" sz="4400" u="none" cap="none" strike="noStrike">
              <a:solidFill>
                <a:srgbClr val="000000"/>
              </a:solidFill>
              <a:latin typeface="Arial"/>
              <a:ea typeface="Arial"/>
              <a:cs typeface="Arial"/>
              <a:sym typeface="Arial"/>
            </a:endParaRPr>
          </a:p>
        </p:txBody>
      </p:sp>
      <p:sp>
        <p:nvSpPr>
          <p:cNvPr id="754" name="Google Shape;754;p33"/>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00 PM.png" id="755" name="Google Shape;755;p33"/>
          <p:cNvPicPr preferRelativeResize="0"/>
          <p:nvPr/>
        </p:nvPicPr>
        <p:blipFill rotWithShape="1">
          <a:blip r:embed="rId3">
            <a:alphaModFix/>
          </a:blip>
          <a:srcRect b="0" l="0" r="0" t="0"/>
          <a:stretch/>
        </p:blipFill>
        <p:spPr>
          <a:xfrm>
            <a:off x="3007080" y="1143000"/>
            <a:ext cx="6177240" cy="57146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4"/>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k=4</a:t>
            </a:r>
            <a:endParaRPr b="0" i="0" sz="4400" u="none" cap="none" strike="noStrike">
              <a:solidFill>
                <a:srgbClr val="000000"/>
              </a:solidFill>
              <a:latin typeface="Arial"/>
              <a:ea typeface="Arial"/>
              <a:cs typeface="Arial"/>
              <a:sym typeface="Arial"/>
            </a:endParaRPr>
          </a:p>
        </p:txBody>
      </p:sp>
      <p:sp>
        <p:nvSpPr>
          <p:cNvPr id="762" name="Google Shape;762;p34"/>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04 PM.png" id="763" name="Google Shape;763;p34"/>
          <p:cNvPicPr preferRelativeResize="0"/>
          <p:nvPr/>
        </p:nvPicPr>
        <p:blipFill rotWithShape="1">
          <a:blip r:embed="rId3">
            <a:alphaModFix/>
          </a:blip>
          <a:srcRect b="0" l="0" r="0" t="0"/>
          <a:stretch/>
        </p:blipFill>
        <p:spPr>
          <a:xfrm>
            <a:off x="3009960" y="1157040"/>
            <a:ext cx="6171840" cy="5700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35"/>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k=5</a:t>
            </a:r>
            <a:endParaRPr b="0" i="0" sz="4400" u="none" cap="none" strike="noStrike">
              <a:solidFill>
                <a:srgbClr val="000000"/>
              </a:solidFill>
              <a:latin typeface="Arial"/>
              <a:ea typeface="Arial"/>
              <a:cs typeface="Arial"/>
              <a:sym typeface="Arial"/>
            </a:endParaRPr>
          </a:p>
        </p:txBody>
      </p:sp>
      <p:sp>
        <p:nvSpPr>
          <p:cNvPr id="770" name="Google Shape;770;p35"/>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09 PM.png" id="771" name="Google Shape;771;p35"/>
          <p:cNvPicPr preferRelativeResize="0"/>
          <p:nvPr/>
        </p:nvPicPr>
        <p:blipFill rotWithShape="1">
          <a:blip r:embed="rId3">
            <a:alphaModFix/>
          </a:blip>
          <a:srcRect b="0" l="0" r="0" t="0"/>
          <a:stretch/>
        </p:blipFill>
        <p:spPr>
          <a:xfrm>
            <a:off x="3002760" y="1143000"/>
            <a:ext cx="6186240" cy="57146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36"/>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k=6</a:t>
            </a:r>
            <a:endParaRPr b="0" i="0" sz="4400" u="none" cap="none" strike="noStrike">
              <a:solidFill>
                <a:srgbClr val="000000"/>
              </a:solidFill>
              <a:latin typeface="Arial"/>
              <a:ea typeface="Arial"/>
              <a:cs typeface="Arial"/>
              <a:sym typeface="Arial"/>
            </a:endParaRPr>
          </a:p>
        </p:txBody>
      </p:sp>
      <p:sp>
        <p:nvSpPr>
          <p:cNvPr id="778" name="Google Shape;778;p36"/>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13 PM.png" id="779" name="Google Shape;779;p36"/>
          <p:cNvPicPr preferRelativeResize="0"/>
          <p:nvPr/>
        </p:nvPicPr>
        <p:blipFill rotWithShape="1">
          <a:blip r:embed="rId3">
            <a:alphaModFix/>
          </a:blip>
          <a:srcRect b="0" l="0" r="0" t="0"/>
          <a:stretch/>
        </p:blipFill>
        <p:spPr>
          <a:xfrm>
            <a:off x="3018960" y="1173240"/>
            <a:ext cx="6153840" cy="5684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7"/>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k=7</a:t>
            </a:r>
            <a:endParaRPr b="0" i="0" sz="4400" u="none" cap="none" strike="noStrike">
              <a:solidFill>
                <a:srgbClr val="000000"/>
              </a:solidFill>
              <a:latin typeface="Arial"/>
              <a:ea typeface="Arial"/>
              <a:cs typeface="Arial"/>
              <a:sym typeface="Arial"/>
            </a:endParaRPr>
          </a:p>
        </p:txBody>
      </p:sp>
      <p:sp>
        <p:nvSpPr>
          <p:cNvPr id="786" name="Google Shape;786;p37"/>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19 PM.png" id="787" name="Google Shape;787;p37"/>
          <p:cNvPicPr preferRelativeResize="0"/>
          <p:nvPr/>
        </p:nvPicPr>
        <p:blipFill rotWithShape="1">
          <a:blip r:embed="rId3">
            <a:alphaModFix/>
          </a:blip>
          <a:srcRect b="0" l="0" r="0" t="0"/>
          <a:stretch/>
        </p:blipFill>
        <p:spPr>
          <a:xfrm>
            <a:off x="3009960" y="1148040"/>
            <a:ext cx="6171840" cy="5709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38"/>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k=8</a:t>
            </a:r>
            <a:endParaRPr b="0" i="0" sz="4400" u="none" cap="none" strike="noStrike">
              <a:solidFill>
                <a:srgbClr val="000000"/>
              </a:solidFill>
              <a:latin typeface="Arial"/>
              <a:ea typeface="Arial"/>
              <a:cs typeface="Arial"/>
              <a:sym typeface="Arial"/>
            </a:endParaRPr>
          </a:p>
        </p:txBody>
      </p:sp>
      <p:sp>
        <p:nvSpPr>
          <p:cNvPr id="794" name="Google Shape;794;p38"/>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25 PM.png" id="795" name="Google Shape;795;p38"/>
          <p:cNvPicPr preferRelativeResize="0"/>
          <p:nvPr/>
        </p:nvPicPr>
        <p:blipFill rotWithShape="1">
          <a:blip r:embed="rId3">
            <a:alphaModFix/>
          </a:blip>
          <a:srcRect b="0" l="0" r="0" t="0"/>
          <a:stretch/>
        </p:blipFill>
        <p:spPr>
          <a:xfrm>
            <a:off x="3009960" y="1175400"/>
            <a:ext cx="6171840" cy="56822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39"/>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k=9</a:t>
            </a:r>
            <a:endParaRPr b="0" i="0" sz="4400" u="none" cap="none" strike="noStrike">
              <a:solidFill>
                <a:srgbClr val="000000"/>
              </a:solidFill>
              <a:latin typeface="Arial"/>
              <a:ea typeface="Arial"/>
              <a:cs typeface="Arial"/>
              <a:sym typeface="Arial"/>
            </a:endParaRPr>
          </a:p>
        </p:txBody>
      </p:sp>
      <p:sp>
        <p:nvSpPr>
          <p:cNvPr id="802" name="Google Shape;802;p39"/>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28 PM.png" id="803" name="Google Shape;803;p39"/>
          <p:cNvPicPr preferRelativeResize="0"/>
          <p:nvPr/>
        </p:nvPicPr>
        <p:blipFill rotWithShape="1">
          <a:blip r:embed="rId3">
            <a:alphaModFix/>
          </a:blip>
          <a:srcRect b="0" l="0" r="0" t="0"/>
          <a:stretch/>
        </p:blipFill>
        <p:spPr>
          <a:xfrm>
            <a:off x="3006360" y="1157400"/>
            <a:ext cx="6179400" cy="570024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0"/>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k=10</a:t>
            </a:r>
            <a:endParaRPr b="0" i="0" sz="4400" u="none" cap="none" strike="noStrike">
              <a:solidFill>
                <a:srgbClr val="000000"/>
              </a:solidFill>
              <a:latin typeface="Arial"/>
              <a:ea typeface="Arial"/>
              <a:cs typeface="Arial"/>
              <a:sym typeface="Arial"/>
            </a:endParaRPr>
          </a:p>
        </p:txBody>
      </p:sp>
      <p:sp>
        <p:nvSpPr>
          <p:cNvPr id="810" name="Google Shape;810;p40"/>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32 PM.png" id="811" name="Google Shape;811;p40"/>
          <p:cNvPicPr preferRelativeResize="0"/>
          <p:nvPr/>
        </p:nvPicPr>
        <p:blipFill rotWithShape="1">
          <a:blip r:embed="rId3">
            <a:alphaModFix/>
          </a:blip>
          <a:srcRect b="0" l="0" r="0" t="0"/>
          <a:stretch/>
        </p:blipFill>
        <p:spPr>
          <a:xfrm>
            <a:off x="2997720" y="1143000"/>
            <a:ext cx="6196320" cy="5714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Grid World Actions</a:t>
            </a:r>
            <a:endParaRPr b="0" i="0" sz="4400" u="none" cap="none" strike="noStrike">
              <a:solidFill>
                <a:srgbClr val="000000"/>
              </a:solidFill>
              <a:latin typeface="Arial"/>
              <a:ea typeface="Arial"/>
              <a:cs typeface="Arial"/>
              <a:sym typeface="Arial"/>
            </a:endParaRPr>
          </a:p>
        </p:txBody>
      </p:sp>
      <p:pic>
        <p:nvPicPr>
          <p:cNvPr id="149" name="Google Shape;149;p4"/>
          <p:cNvPicPr preferRelativeResize="0"/>
          <p:nvPr/>
        </p:nvPicPr>
        <p:blipFill rotWithShape="1">
          <a:blip r:embed="rId3">
            <a:alphaModFix/>
          </a:blip>
          <a:srcRect b="0" l="0" r="0" t="0"/>
          <a:stretch/>
        </p:blipFill>
        <p:spPr>
          <a:xfrm>
            <a:off x="1436400" y="1728720"/>
            <a:ext cx="2067120" cy="3113280"/>
          </a:xfrm>
          <a:prstGeom prst="rect">
            <a:avLst/>
          </a:prstGeom>
          <a:noFill/>
          <a:ln>
            <a:noFill/>
          </a:ln>
        </p:spPr>
      </p:pic>
      <p:pic>
        <p:nvPicPr>
          <p:cNvPr id="150" name="Google Shape;150;p4"/>
          <p:cNvPicPr preferRelativeResize="0"/>
          <p:nvPr/>
        </p:nvPicPr>
        <p:blipFill rotWithShape="1">
          <a:blip r:embed="rId4">
            <a:alphaModFix/>
          </a:blip>
          <a:srcRect b="0" l="0" r="0" t="0"/>
          <a:stretch/>
        </p:blipFill>
        <p:spPr>
          <a:xfrm>
            <a:off x="5050800" y="1805400"/>
            <a:ext cx="6607440" cy="4518360"/>
          </a:xfrm>
          <a:prstGeom prst="rect">
            <a:avLst/>
          </a:prstGeom>
          <a:noFill/>
          <a:ln>
            <a:noFill/>
          </a:ln>
        </p:spPr>
      </p:pic>
      <p:sp>
        <p:nvSpPr>
          <p:cNvPr id="151" name="Google Shape;151;p4"/>
          <p:cNvSpPr/>
          <p:nvPr/>
        </p:nvSpPr>
        <p:spPr>
          <a:xfrm>
            <a:off x="590400" y="1214640"/>
            <a:ext cx="3886200" cy="39492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Deterministic Grid World</a:t>
            </a:r>
            <a:endParaRPr b="0" i="0" sz="2000" u="none" cap="none" strike="noStrike">
              <a:solidFill>
                <a:srgbClr val="000000"/>
              </a:solidFill>
              <a:latin typeface="Arial"/>
              <a:ea typeface="Arial"/>
              <a:cs typeface="Arial"/>
              <a:sym typeface="Arial"/>
            </a:endParaRPr>
          </a:p>
        </p:txBody>
      </p:sp>
      <p:sp>
        <p:nvSpPr>
          <p:cNvPr id="152" name="Google Shape;152;p4"/>
          <p:cNvSpPr/>
          <p:nvPr/>
        </p:nvSpPr>
        <p:spPr>
          <a:xfrm>
            <a:off x="6822000" y="1214640"/>
            <a:ext cx="3276360" cy="39492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Stochastic Grid World</a:t>
            </a:r>
            <a:endParaRPr b="0" i="0" sz="2000" u="none" cap="none" strike="noStrike">
              <a:solidFill>
                <a:srgbClr val="000000"/>
              </a:solidFill>
              <a:latin typeface="Arial"/>
              <a:ea typeface="Arial"/>
              <a:cs typeface="Arial"/>
              <a:sym typeface="Arial"/>
            </a:endParaRPr>
          </a:p>
        </p:txBody>
      </p:sp>
      <p:cxnSp>
        <p:nvCxnSpPr>
          <p:cNvPr id="153" name="Google Shape;153;p4"/>
          <p:cNvCxnSpPr/>
          <p:nvPr/>
        </p:nvCxnSpPr>
        <p:spPr>
          <a:xfrm>
            <a:off x="4724280" y="1371600"/>
            <a:ext cx="76320" cy="5181480"/>
          </a:xfrm>
          <a:prstGeom prst="straightConnector1">
            <a:avLst/>
          </a:prstGeom>
          <a:noFill/>
          <a:ln cap="flat" cmpd="sng" w="50750">
            <a:solidFill>
              <a:schemeClr val="accent2"/>
            </a:solidFill>
            <a:prstDash val="solid"/>
            <a:round/>
            <a:headEnd len="sm" w="sm" type="none"/>
            <a:tailEnd len="sm" w="sm" type="none"/>
          </a:ln>
        </p:spPr>
      </p:cxnSp>
      <p:pic>
        <p:nvPicPr>
          <p:cNvPr id="154" name="Google Shape;154;p4"/>
          <p:cNvPicPr preferRelativeResize="0"/>
          <p:nvPr/>
        </p:nvPicPr>
        <p:blipFill rotWithShape="1">
          <a:blip r:embed="rId5">
            <a:alphaModFix/>
          </a:blip>
          <a:srcRect b="0" l="0" r="0" t="0"/>
          <a:stretch/>
        </p:blipFill>
        <p:spPr>
          <a:xfrm>
            <a:off x="1371600" y="4877640"/>
            <a:ext cx="2057040" cy="14421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1"/>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k=11</a:t>
            </a:r>
            <a:endParaRPr b="0" i="0" sz="4400" u="none" cap="none" strike="noStrike">
              <a:solidFill>
                <a:srgbClr val="000000"/>
              </a:solidFill>
              <a:latin typeface="Arial"/>
              <a:ea typeface="Arial"/>
              <a:cs typeface="Arial"/>
              <a:sym typeface="Arial"/>
            </a:endParaRPr>
          </a:p>
        </p:txBody>
      </p:sp>
      <p:sp>
        <p:nvSpPr>
          <p:cNvPr id="818" name="Google Shape;818;p41"/>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37 PM.png" id="819" name="Google Shape;819;p41"/>
          <p:cNvPicPr preferRelativeResize="0"/>
          <p:nvPr/>
        </p:nvPicPr>
        <p:blipFill rotWithShape="1">
          <a:blip r:embed="rId3">
            <a:alphaModFix/>
          </a:blip>
          <a:srcRect b="0" l="0" r="0" t="0"/>
          <a:stretch/>
        </p:blipFill>
        <p:spPr>
          <a:xfrm>
            <a:off x="3009960" y="1138320"/>
            <a:ext cx="6171840" cy="57193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2"/>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k=12</a:t>
            </a:r>
            <a:endParaRPr b="0" i="0" sz="4400" u="none" cap="none" strike="noStrike">
              <a:solidFill>
                <a:srgbClr val="000000"/>
              </a:solidFill>
              <a:latin typeface="Arial"/>
              <a:ea typeface="Arial"/>
              <a:cs typeface="Arial"/>
              <a:sym typeface="Arial"/>
            </a:endParaRPr>
          </a:p>
        </p:txBody>
      </p:sp>
      <p:sp>
        <p:nvSpPr>
          <p:cNvPr id="826" name="Google Shape;826;p42"/>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8.41 PM.png" id="827" name="Google Shape;827;p42"/>
          <p:cNvPicPr preferRelativeResize="0"/>
          <p:nvPr/>
        </p:nvPicPr>
        <p:blipFill rotWithShape="1">
          <a:blip r:embed="rId3">
            <a:alphaModFix/>
          </a:blip>
          <a:srcRect b="0" l="0" r="0" t="0"/>
          <a:stretch/>
        </p:blipFill>
        <p:spPr>
          <a:xfrm>
            <a:off x="2997720" y="1143000"/>
            <a:ext cx="6196320" cy="571464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3"/>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k=100</a:t>
            </a:r>
            <a:endParaRPr b="0" i="0" sz="4400" u="none" cap="none" strike="noStrike">
              <a:solidFill>
                <a:srgbClr val="000000"/>
              </a:solidFill>
              <a:latin typeface="Arial"/>
              <a:ea typeface="Arial"/>
              <a:cs typeface="Arial"/>
              <a:sym typeface="Arial"/>
            </a:endParaRPr>
          </a:p>
        </p:txBody>
      </p:sp>
      <p:sp>
        <p:nvSpPr>
          <p:cNvPr id="834" name="Google Shape;834;p43"/>
          <p:cNvSpPr/>
          <p:nvPr/>
        </p:nvSpPr>
        <p:spPr>
          <a:xfrm>
            <a:off x="9906120" y="5934600"/>
            <a:ext cx="228564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Noise = 0.2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Discount = 0.9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Living reward = 0</a:t>
            </a:r>
            <a:endParaRPr b="0" i="0" sz="1800" u="none" cap="none" strike="noStrike">
              <a:solidFill>
                <a:srgbClr val="000000"/>
              </a:solidFill>
              <a:latin typeface="Arial"/>
              <a:ea typeface="Arial"/>
              <a:cs typeface="Arial"/>
              <a:sym typeface="Arial"/>
            </a:endParaRPr>
          </a:p>
        </p:txBody>
      </p:sp>
      <p:pic>
        <p:nvPicPr>
          <p:cNvPr descr="Screen Shot 2014-08-10 at 7.49.20 PM.png" id="835" name="Google Shape;835;p43"/>
          <p:cNvPicPr preferRelativeResize="0"/>
          <p:nvPr/>
        </p:nvPicPr>
        <p:blipFill rotWithShape="1">
          <a:blip r:embed="rId3">
            <a:alphaModFix/>
          </a:blip>
          <a:srcRect b="0" l="0" r="0" t="0"/>
          <a:stretch/>
        </p:blipFill>
        <p:spPr>
          <a:xfrm>
            <a:off x="3000600" y="1130400"/>
            <a:ext cx="6190200" cy="572724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descr="RacingSubTree.png" id="840" name="Google Shape;840;p44"/>
          <p:cNvPicPr preferRelativeResize="0"/>
          <p:nvPr/>
        </p:nvPicPr>
        <p:blipFill rotWithShape="1">
          <a:blip r:embed="rId3">
            <a:alphaModFix/>
          </a:blip>
          <a:srcRect b="0" l="0" r="0" t="0"/>
          <a:stretch/>
        </p:blipFill>
        <p:spPr>
          <a:xfrm>
            <a:off x="5029200" y="3621600"/>
            <a:ext cx="5802480" cy="2822040"/>
          </a:xfrm>
          <a:prstGeom prst="rect">
            <a:avLst/>
          </a:prstGeom>
          <a:noFill/>
          <a:ln>
            <a:noFill/>
          </a:ln>
        </p:spPr>
      </p:pic>
      <p:sp>
        <p:nvSpPr>
          <p:cNvPr id="841" name="Google Shape;841;p44"/>
          <p:cNvSpPr/>
          <p:nvPr/>
        </p:nvSpPr>
        <p:spPr>
          <a:xfrm>
            <a:off x="7749360" y="1842840"/>
            <a:ext cx="1563120" cy="4104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842" name="Google Shape;842;p44"/>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Computing Time-Limited Values</a:t>
            </a:r>
            <a:endParaRPr b="0" i="0" sz="4400" u="none" cap="none" strike="noStrike">
              <a:solidFill>
                <a:srgbClr val="000000"/>
              </a:solidFill>
              <a:latin typeface="Arial"/>
              <a:ea typeface="Arial"/>
              <a:cs typeface="Arial"/>
              <a:sym typeface="Arial"/>
            </a:endParaRPr>
          </a:p>
        </p:txBody>
      </p:sp>
      <p:grpSp>
        <p:nvGrpSpPr>
          <p:cNvPr id="843" name="Google Shape;843;p44"/>
          <p:cNvGrpSpPr/>
          <p:nvPr/>
        </p:nvGrpSpPr>
        <p:grpSpPr>
          <a:xfrm>
            <a:off x="5268240" y="1523880"/>
            <a:ext cx="6236640" cy="2514240"/>
            <a:chOff x="5268240" y="1523880"/>
            <a:chExt cx="6236640" cy="2514240"/>
          </a:xfrm>
        </p:grpSpPr>
        <p:pic>
          <p:nvPicPr>
            <p:cNvPr id="844" name="Google Shape;844;p44"/>
            <p:cNvPicPr preferRelativeResize="0"/>
            <p:nvPr/>
          </p:nvPicPr>
          <p:blipFill rotWithShape="1">
            <a:blip r:embed="rId4">
              <a:alphaModFix/>
            </a:blip>
            <a:srcRect b="0" l="0" r="0" t="0"/>
            <a:stretch/>
          </p:blipFill>
          <p:spPr>
            <a:xfrm>
              <a:off x="7506720" y="1523880"/>
              <a:ext cx="484920" cy="318600"/>
            </a:xfrm>
            <a:prstGeom prst="rect">
              <a:avLst/>
            </a:prstGeom>
            <a:noFill/>
            <a:ln>
              <a:noFill/>
            </a:ln>
          </p:spPr>
        </p:pic>
        <p:pic>
          <p:nvPicPr>
            <p:cNvPr id="845" name="Google Shape;845;p44"/>
            <p:cNvPicPr preferRelativeResize="0"/>
            <p:nvPr/>
          </p:nvPicPr>
          <p:blipFill rotWithShape="1">
            <a:blip r:embed="rId5">
              <a:alphaModFix/>
            </a:blip>
            <a:srcRect b="0" l="0" r="0" t="0"/>
            <a:stretch/>
          </p:blipFill>
          <p:spPr>
            <a:xfrm>
              <a:off x="10365480" y="2666880"/>
              <a:ext cx="529920" cy="333720"/>
            </a:xfrm>
            <a:prstGeom prst="rect">
              <a:avLst/>
            </a:prstGeom>
            <a:noFill/>
            <a:ln>
              <a:noFill/>
            </a:ln>
          </p:spPr>
        </p:pic>
        <p:pic>
          <p:nvPicPr>
            <p:cNvPr id="846" name="Google Shape;846;p44"/>
            <p:cNvPicPr preferRelativeResize="0"/>
            <p:nvPr/>
          </p:nvPicPr>
          <p:blipFill rotWithShape="1">
            <a:blip r:embed="rId6">
              <a:alphaModFix/>
            </a:blip>
            <a:srcRect b="0" l="0" r="0" t="0"/>
            <a:stretch/>
          </p:blipFill>
          <p:spPr>
            <a:xfrm>
              <a:off x="10990440" y="3658320"/>
              <a:ext cx="514440" cy="364320"/>
            </a:xfrm>
            <a:prstGeom prst="rect">
              <a:avLst/>
            </a:prstGeom>
            <a:noFill/>
            <a:ln>
              <a:noFill/>
            </a:ln>
          </p:spPr>
        </p:pic>
        <p:sp>
          <p:nvSpPr>
            <p:cNvPr id="847" name="Google Shape;847;p44"/>
            <p:cNvSpPr/>
            <p:nvPr/>
          </p:nvSpPr>
          <p:spPr>
            <a:xfrm>
              <a:off x="5952960" y="2230560"/>
              <a:ext cx="159120" cy="15912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4"/>
            <p:cNvSpPr/>
            <p:nvPr/>
          </p:nvSpPr>
          <p:spPr>
            <a:xfrm>
              <a:off x="9289440" y="2230560"/>
              <a:ext cx="159120" cy="15912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4"/>
            <p:cNvSpPr/>
            <p:nvPr/>
          </p:nvSpPr>
          <p:spPr>
            <a:xfrm flipH="1">
              <a:off x="6089040" y="1842840"/>
              <a:ext cx="1660320" cy="4104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850" name="Google Shape;850;p44"/>
            <p:cNvPicPr preferRelativeResize="0"/>
            <p:nvPr/>
          </p:nvPicPr>
          <p:blipFill rotWithShape="1">
            <a:blip r:embed="rId4">
              <a:alphaModFix/>
            </a:blip>
            <a:srcRect b="0" l="0" r="0" t="0"/>
            <a:stretch/>
          </p:blipFill>
          <p:spPr>
            <a:xfrm>
              <a:off x="7936920" y="2666880"/>
              <a:ext cx="484920" cy="318600"/>
            </a:xfrm>
            <a:prstGeom prst="rect">
              <a:avLst/>
            </a:prstGeom>
            <a:noFill/>
            <a:ln>
              <a:noFill/>
            </a:ln>
          </p:spPr>
        </p:pic>
        <p:sp>
          <p:nvSpPr>
            <p:cNvPr id="851" name="Google Shape;851;p44"/>
            <p:cNvSpPr/>
            <p:nvPr/>
          </p:nvSpPr>
          <p:spPr>
            <a:xfrm flipH="1">
              <a:off x="8178840" y="2390040"/>
              <a:ext cx="1189080" cy="3182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852" name="Google Shape;852;p44"/>
            <p:cNvSpPr/>
            <p:nvPr/>
          </p:nvSpPr>
          <p:spPr>
            <a:xfrm>
              <a:off x="9369000" y="2390040"/>
              <a:ext cx="1261080" cy="31824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853" name="Google Shape;853;p44"/>
            <p:cNvPicPr preferRelativeResize="0"/>
            <p:nvPr/>
          </p:nvPicPr>
          <p:blipFill rotWithShape="1">
            <a:blip r:embed="rId4">
              <a:alphaModFix/>
            </a:blip>
            <a:srcRect b="0" l="0" r="0" t="0"/>
            <a:stretch/>
          </p:blipFill>
          <p:spPr>
            <a:xfrm>
              <a:off x="5785920" y="2666880"/>
              <a:ext cx="484920" cy="318600"/>
            </a:xfrm>
            <a:prstGeom prst="rect">
              <a:avLst/>
            </a:prstGeom>
            <a:noFill/>
            <a:ln>
              <a:noFill/>
            </a:ln>
          </p:spPr>
        </p:pic>
        <p:sp>
          <p:nvSpPr>
            <p:cNvPr id="854" name="Google Shape;854;p44"/>
            <p:cNvSpPr/>
            <p:nvPr/>
          </p:nvSpPr>
          <p:spPr>
            <a:xfrm flipH="1">
              <a:off x="6028560" y="2348640"/>
              <a:ext cx="3600" cy="31788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855" name="Google Shape;855;p44"/>
            <p:cNvPicPr preferRelativeResize="0"/>
            <p:nvPr/>
          </p:nvPicPr>
          <p:blipFill rotWithShape="1">
            <a:blip r:embed="rId5">
              <a:alphaModFix/>
            </a:blip>
            <a:srcRect b="0" l="0" r="0" t="0"/>
            <a:stretch/>
          </p:blipFill>
          <p:spPr>
            <a:xfrm>
              <a:off x="6641640" y="3704400"/>
              <a:ext cx="529920" cy="333720"/>
            </a:xfrm>
            <a:prstGeom prst="rect">
              <a:avLst/>
            </a:prstGeom>
            <a:noFill/>
            <a:ln>
              <a:noFill/>
            </a:ln>
          </p:spPr>
        </p:pic>
        <p:sp>
          <p:nvSpPr>
            <p:cNvPr id="856" name="Google Shape;856;p44"/>
            <p:cNvSpPr/>
            <p:nvPr/>
          </p:nvSpPr>
          <p:spPr>
            <a:xfrm>
              <a:off x="5427000" y="3225960"/>
              <a:ext cx="159120" cy="15912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4"/>
            <p:cNvSpPr/>
            <p:nvPr/>
          </p:nvSpPr>
          <p:spPr>
            <a:xfrm>
              <a:off x="6480000" y="3225960"/>
              <a:ext cx="159120" cy="15912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4"/>
            <p:cNvSpPr/>
            <p:nvPr/>
          </p:nvSpPr>
          <p:spPr>
            <a:xfrm>
              <a:off x="6028560" y="2985840"/>
              <a:ext cx="474480" cy="26316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859" name="Google Shape;859;p44"/>
            <p:cNvSpPr/>
            <p:nvPr/>
          </p:nvSpPr>
          <p:spPr>
            <a:xfrm flipH="1">
              <a:off x="5563080" y="2985840"/>
              <a:ext cx="465120" cy="26316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860" name="Google Shape;860;p44"/>
            <p:cNvPicPr preferRelativeResize="0"/>
            <p:nvPr/>
          </p:nvPicPr>
          <p:blipFill rotWithShape="1">
            <a:blip r:embed="rId4">
              <a:alphaModFix/>
            </a:blip>
            <a:srcRect b="0" l="0" r="0" t="0"/>
            <a:stretch/>
          </p:blipFill>
          <p:spPr>
            <a:xfrm>
              <a:off x="5954040" y="3704400"/>
              <a:ext cx="484920" cy="318600"/>
            </a:xfrm>
            <a:prstGeom prst="rect">
              <a:avLst/>
            </a:prstGeom>
            <a:noFill/>
            <a:ln>
              <a:noFill/>
            </a:ln>
          </p:spPr>
        </p:pic>
        <p:sp>
          <p:nvSpPr>
            <p:cNvPr id="861" name="Google Shape;861;p44"/>
            <p:cNvSpPr/>
            <p:nvPr/>
          </p:nvSpPr>
          <p:spPr>
            <a:xfrm flipH="1">
              <a:off x="6196680" y="3385440"/>
              <a:ext cx="36288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862" name="Google Shape;862;p44"/>
            <p:cNvSpPr/>
            <p:nvPr/>
          </p:nvSpPr>
          <p:spPr>
            <a:xfrm>
              <a:off x="6559560" y="3385440"/>
              <a:ext cx="34668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863" name="Google Shape;863;p44"/>
            <p:cNvPicPr preferRelativeResize="0"/>
            <p:nvPr/>
          </p:nvPicPr>
          <p:blipFill rotWithShape="1">
            <a:blip r:embed="rId4">
              <a:alphaModFix/>
            </a:blip>
            <a:srcRect b="0" l="0" r="0" t="0"/>
            <a:stretch/>
          </p:blipFill>
          <p:spPr>
            <a:xfrm>
              <a:off x="5268240" y="3703680"/>
              <a:ext cx="484920" cy="318600"/>
            </a:xfrm>
            <a:prstGeom prst="rect">
              <a:avLst/>
            </a:prstGeom>
            <a:noFill/>
            <a:ln>
              <a:noFill/>
            </a:ln>
          </p:spPr>
        </p:pic>
        <p:sp>
          <p:nvSpPr>
            <p:cNvPr id="864" name="Google Shape;864;p44"/>
            <p:cNvSpPr/>
            <p:nvPr/>
          </p:nvSpPr>
          <p:spPr>
            <a:xfrm>
              <a:off x="5506560" y="3385440"/>
              <a:ext cx="3600" cy="31788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865" name="Google Shape;865;p44"/>
            <p:cNvSpPr/>
            <p:nvPr/>
          </p:nvSpPr>
          <p:spPr>
            <a:xfrm>
              <a:off x="7569720" y="3225960"/>
              <a:ext cx="159120" cy="15912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4"/>
            <p:cNvSpPr/>
            <p:nvPr/>
          </p:nvSpPr>
          <p:spPr>
            <a:xfrm flipH="1">
              <a:off x="7705080" y="2985840"/>
              <a:ext cx="473400" cy="26316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867" name="Google Shape;867;p44"/>
            <p:cNvPicPr preferRelativeResize="0"/>
            <p:nvPr/>
          </p:nvPicPr>
          <p:blipFill rotWithShape="1">
            <a:blip r:embed="rId4">
              <a:alphaModFix/>
            </a:blip>
            <a:srcRect b="0" l="0" r="0" t="0"/>
            <a:stretch/>
          </p:blipFill>
          <p:spPr>
            <a:xfrm>
              <a:off x="7410960" y="3703680"/>
              <a:ext cx="484920" cy="318600"/>
            </a:xfrm>
            <a:prstGeom prst="rect">
              <a:avLst/>
            </a:prstGeom>
            <a:noFill/>
            <a:ln>
              <a:noFill/>
            </a:ln>
          </p:spPr>
        </p:pic>
        <p:sp>
          <p:nvSpPr>
            <p:cNvPr id="868" name="Google Shape;868;p44"/>
            <p:cNvSpPr/>
            <p:nvPr/>
          </p:nvSpPr>
          <p:spPr>
            <a:xfrm>
              <a:off x="7649640" y="3385440"/>
              <a:ext cx="3600" cy="31788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869" name="Google Shape;869;p44"/>
            <p:cNvPicPr preferRelativeResize="0"/>
            <p:nvPr/>
          </p:nvPicPr>
          <p:blipFill rotWithShape="1">
            <a:blip r:embed="rId5">
              <a:alphaModFix/>
            </a:blip>
            <a:srcRect b="0" l="0" r="0" t="0"/>
            <a:stretch/>
          </p:blipFill>
          <p:spPr>
            <a:xfrm>
              <a:off x="8775360" y="3704400"/>
              <a:ext cx="529920" cy="333720"/>
            </a:xfrm>
            <a:prstGeom prst="rect">
              <a:avLst/>
            </a:prstGeom>
            <a:noFill/>
            <a:ln>
              <a:noFill/>
            </a:ln>
          </p:spPr>
        </p:pic>
        <p:sp>
          <p:nvSpPr>
            <p:cNvPr id="870" name="Google Shape;870;p44"/>
            <p:cNvSpPr/>
            <p:nvPr/>
          </p:nvSpPr>
          <p:spPr>
            <a:xfrm>
              <a:off x="8631720" y="3225960"/>
              <a:ext cx="159120" cy="15912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4"/>
            <p:cNvSpPr/>
            <p:nvPr/>
          </p:nvSpPr>
          <p:spPr>
            <a:xfrm>
              <a:off x="8179560" y="2985840"/>
              <a:ext cx="474840" cy="26316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872" name="Google Shape;872;p44"/>
            <p:cNvPicPr preferRelativeResize="0"/>
            <p:nvPr/>
          </p:nvPicPr>
          <p:blipFill rotWithShape="1">
            <a:blip r:embed="rId4">
              <a:alphaModFix/>
            </a:blip>
            <a:srcRect b="0" l="0" r="0" t="0"/>
            <a:stretch/>
          </p:blipFill>
          <p:spPr>
            <a:xfrm>
              <a:off x="8163720" y="3704400"/>
              <a:ext cx="484920" cy="318600"/>
            </a:xfrm>
            <a:prstGeom prst="rect">
              <a:avLst/>
            </a:prstGeom>
            <a:noFill/>
            <a:ln>
              <a:noFill/>
            </a:ln>
          </p:spPr>
        </p:pic>
        <p:sp>
          <p:nvSpPr>
            <p:cNvPr id="873" name="Google Shape;873;p44"/>
            <p:cNvSpPr/>
            <p:nvPr/>
          </p:nvSpPr>
          <p:spPr>
            <a:xfrm flipH="1">
              <a:off x="8406360" y="3385440"/>
              <a:ext cx="30456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874" name="Google Shape;874;p44"/>
            <p:cNvSpPr/>
            <p:nvPr/>
          </p:nvSpPr>
          <p:spPr>
            <a:xfrm>
              <a:off x="8711280" y="3385440"/>
              <a:ext cx="328680" cy="31860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pic>
          <p:nvPicPr>
            <p:cNvPr id="875" name="Google Shape;875;p44"/>
            <p:cNvPicPr preferRelativeResize="0"/>
            <p:nvPr/>
          </p:nvPicPr>
          <p:blipFill rotWithShape="1">
            <a:blip r:embed="rId5">
              <a:alphaModFix/>
            </a:blip>
            <a:srcRect b="0" l="0" r="0" t="0"/>
            <a:stretch/>
          </p:blipFill>
          <p:spPr>
            <a:xfrm>
              <a:off x="10213200" y="3704040"/>
              <a:ext cx="529920" cy="333720"/>
            </a:xfrm>
            <a:prstGeom prst="rect">
              <a:avLst/>
            </a:prstGeom>
            <a:noFill/>
            <a:ln>
              <a:noFill/>
            </a:ln>
          </p:spPr>
        </p:pic>
        <p:sp>
          <p:nvSpPr>
            <p:cNvPr id="876" name="Google Shape;876;p44"/>
            <p:cNvSpPr/>
            <p:nvPr/>
          </p:nvSpPr>
          <p:spPr>
            <a:xfrm>
              <a:off x="9982080" y="3225600"/>
              <a:ext cx="159120" cy="15912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4"/>
            <p:cNvSpPr/>
            <p:nvPr/>
          </p:nvSpPr>
          <p:spPr>
            <a:xfrm flipH="1">
              <a:off x="10117440" y="3001320"/>
              <a:ext cx="512280" cy="24732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pic>
          <p:nvPicPr>
            <p:cNvPr id="878" name="Google Shape;878;p44"/>
            <p:cNvPicPr preferRelativeResize="0"/>
            <p:nvPr/>
          </p:nvPicPr>
          <p:blipFill rotWithShape="1">
            <a:blip r:embed="rId4">
              <a:alphaModFix/>
            </a:blip>
            <a:srcRect b="0" l="0" r="0" t="0"/>
            <a:stretch/>
          </p:blipFill>
          <p:spPr>
            <a:xfrm>
              <a:off x="9496440" y="3704040"/>
              <a:ext cx="484920" cy="318600"/>
            </a:xfrm>
            <a:prstGeom prst="rect">
              <a:avLst/>
            </a:prstGeom>
            <a:noFill/>
            <a:ln>
              <a:noFill/>
            </a:ln>
          </p:spPr>
        </p:pic>
        <p:sp>
          <p:nvSpPr>
            <p:cNvPr id="879" name="Google Shape;879;p44"/>
            <p:cNvSpPr/>
            <p:nvPr/>
          </p:nvSpPr>
          <p:spPr>
            <a:xfrm flipH="1">
              <a:off x="9738360" y="3385080"/>
              <a:ext cx="322200" cy="3186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880" name="Google Shape;880;p44"/>
            <p:cNvSpPr/>
            <p:nvPr/>
          </p:nvSpPr>
          <p:spPr>
            <a:xfrm>
              <a:off x="10062000" y="3385080"/>
              <a:ext cx="416160" cy="318600"/>
            </a:xfrm>
            <a:custGeom>
              <a:rect b="b" l="l" r="r" t="t"/>
              <a:pathLst>
                <a:path extrusionOk="0" h="21600" w="21600">
                  <a:moveTo>
                    <a:pt x="0" y="0"/>
                  </a:moveTo>
                  <a:lnTo>
                    <a:pt x="21600" y="21600"/>
                  </a:lnTo>
                </a:path>
              </a:pathLst>
            </a:custGeom>
            <a:noFill/>
            <a:ln cap="flat" cmpd="sng" w="12600">
              <a:solidFill>
                <a:schemeClr val="accent2"/>
              </a:solidFill>
              <a:prstDash val="solid"/>
              <a:round/>
              <a:headEnd len="sm" w="sm" type="none"/>
              <a:tailEnd len="lg" w="lg" type="triangle"/>
            </a:ln>
          </p:spPr>
        </p:sp>
        <p:sp>
          <p:nvSpPr>
            <p:cNvPr id="881" name="Google Shape;881;p44"/>
            <p:cNvSpPr/>
            <p:nvPr/>
          </p:nvSpPr>
          <p:spPr>
            <a:xfrm>
              <a:off x="11118240" y="3225960"/>
              <a:ext cx="159120" cy="159120"/>
            </a:xfrm>
            <a:prstGeom prst="ellipse">
              <a:avLst/>
            </a:prstGeom>
            <a:solidFill>
              <a:srgbClr val="B8EAC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4"/>
            <p:cNvSpPr/>
            <p:nvPr/>
          </p:nvSpPr>
          <p:spPr>
            <a:xfrm>
              <a:off x="10630800" y="3001320"/>
              <a:ext cx="510480" cy="24768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sp>
          <p:nvSpPr>
            <p:cNvPr id="883" name="Google Shape;883;p44"/>
            <p:cNvSpPr/>
            <p:nvPr/>
          </p:nvSpPr>
          <p:spPr>
            <a:xfrm>
              <a:off x="11197800" y="3385440"/>
              <a:ext cx="3600" cy="317880"/>
            </a:xfrm>
            <a:custGeom>
              <a:rect b="b" l="l" r="r" t="t"/>
              <a:pathLst>
                <a:path extrusionOk="0" h="21600" w="21600">
                  <a:moveTo>
                    <a:pt x="0" y="0"/>
                  </a:moveTo>
                  <a:lnTo>
                    <a:pt x="21600" y="21600"/>
                  </a:lnTo>
                </a:path>
              </a:pathLst>
            </a:custGeom>
            <a:noFill/>
            <a:ln cap="flat" cmpd="sng" w="12600">
              <a:solidFill>
                <a:srgbClr val="C00000"/>
              </a:solidFill>
              <a:prstDash val="solid"/>
              <a:round/>
              <a:headEnd len="sm" w="sm" type="none"/>
              <a:tailEnd len="lg" w="lg" type="triangle"/>
            </a:ln>
          </p:spPr>
        </p:sp>
      </p:grpSp>
      <p:sp>
        <p:nvSpPr>
          <p:cNvPr id="884" name="Google Shape;884;p44"/>
          <p:cNvSpPr/>
          <p:nvPr/>
        </p:nvSpPr>
        <p:spPr>
          <a:xfrm>
            <a:off x="4952880" y="5867280"/>
            <a:ext cx="678132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4"/>
          <p:cNvSpPr/>
          <p:nvPr/>
        </p:nvSpPr>
        <p:spPr>
          <a:xfrm flipH="1">
            <a:off x="4038480" y="6025680"/>
            <a:ext cx="685440" cy="421560"/>
          </a:xfrm>
          <a:prstGeom prst="rightArrow">
            <a:avLst>
              <a:gd fmla="val 50000" name="adj1"/>
              <a:gd fmla="val 50000" name="adj2"/>
            </a:avLst>
          </a:prstGeom>
          <a:solidFill>
            <a:srgbClr val="D8D8D8"/>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P_tmp.png" id="886" name="Google Shape;886;p44"/>
          <p:cNvPicPr preferRelativeResize="0"/>
          <p:nvPr/>
        </p:nvPicPr>
        <p:blipFill rotWithShape="1">
          <a:blip r:embed="rId7">
            <a:alphaModFix/>
          </a:blip>
          <a:srcRect b="0" l="0" r="0" t="0"/>
          <a:stretch/>
        </p:blipFill>
        <p:spPr>
          <a:xfrm>
            <a:off x="533520" y="6095880"/>
            <a:ext cx="864360" cy="278640"/>
          </a:xfrm>
          <a:prstGeom prst="rect">
            <a:avLst/>
          </a:prstGeom>
          <a:noFill/>
          <a:ln>
            <a:noFill/>
          </a:ln>
        </p:spPr>
      </p:pic>
      <p:pic>
        <p:nvPicPr>
          <p:cNvPr id="887" name="Google Shape;887;p44"/>
          <p:cNvPicPr preferRelativeResize="0"/>
          <p:nvPr/>
        </p:nvPicPr>
        <p:blipFill rotWithShape="1">
          <a:blip r:embed="rId8">
            <a:alphaModFix/>
          </a:blip>
          <a:srcRect b="0" l="0" r="0" t="0"/>
          <a:stretch/>
        </p:blipFill>
        <p:spPr>
          <a:xfrm>
            <a:off x="915120" y="6095880"/>
            <a:ext cx="367200" cy="241200"/>
          </a:xfrm>
          <a:prstGeom prst="rect">
            <a:avLst/>
          </a:prstGeom>
          <a:noFill/>
          <a:ln>
            <a:noFill/>
          </a:ln>
        </p:spPr>
      </p:pic>
      <p:pic>
        <p:nvPicPr>
          <p:cNvPr descr="TP_tmp.png" id="888" name="Google Shape;888;p44"/>
          <p:cNvPicPr preferRelativeResize="0"/>
          <p:nvPr/>
        </p:nvPicPr>
        <p:blipFill rotWithShape="1">
          <a:blip r:embed="rId7">
            <a:alphaModFix/>
          </a:blip>
          <a:srcRect b="0" l="0" r="0" t="0"/>
          <a:stretch/>
        </p:blipFill>
        <p:spPr>
          <a:xfrm>
            <a:off x="1649880" y="6095880"/>
            <a:ext cx="864360" cy="278640"/>
          </a:xfrm>
          <a:prstGeom prst="rect">
            <a:avLst/>
          </a:prstGeom>
          <a:noFill/>
          <a:ln>
            <a:noFill/>
          </a:ln>
        </p:spPr>
      </p:pic>
      <p:pic>
        <p:nvPicPr>
          <p:cNvPr descr="TP_tmp.png" id="889" name="Google Shape;889;p44"/>
          <p:cNvPicPr preferRelativeResize="0"/>
          <p:nvPr/>
        </p:nvPicPr>
        <p:blipFill rotWithShape="1">
          <a:blip r:embed="rId7">
            <a:alphaModFix/>
          </a:blip>
          <a:srcRect b="0" l="0" r="0" t="0"/>
          <a:stretch/>
        </p:blipFill>
        <p:spPr>
          <a:xfrm>
            <a:off x="2792880" y="6095880"/>
            <a:ext cx="864360" cy="278640"/>
          </a:xfrm>
          <a:prstGeom prst="rect">
            <a:avLst/>
          </a:prstGeom>
          <a:noFill/>
          <a:ln>
            <a:noFill/>
          </a:ln>
        </p:spPr>
      </p:pic>
      <p:pic>
        <p:nvPicPr>
          <p:cNvPr id="890" name="Google Shape;890;p44"/>
          <p:cNvPicPr preferRelativeResize="0"/>
          <p:nvPr/>
        </p:nvPicPr>
        <p:blipFill rotWithShape="1">
          <a:blip r:embed="rId9">
            <a:alphaModFix/>
          </a:blip>
          <a:srcRect b="0" l="0" r="0" t="0"/>
          <a:stretch/>
        </p:blipFill>
        <p:spPr>
          <a:xfrm>
            <a:off x="3175200" y="6051600"/>
            <a:ext cx="389520" cy="275760"/>
          </a:xfrm>
          <a:prstGeom prst="rect">
            <a:avLst/>
          </a:prstGeom>
          <a:noFill/>
          <a:ln>
            <a:noFill/>
          </a:ln>
        </p:spPr>
      </p:pic>
      <p:pic>
        <p:nvPicPr>
          <p:cNvPr id="891" name="Google Shape;891;p44"/>
          <p:cNvPicPr preferRelativeResize="0"/>
          <p:nvPr/>
        </p:nvPicPr>
        <p:blipFill rotWithShape="1">
          <a:blip r:embed="rId10">
            <a:alphaModFix/>
          </a:blip>
          <a:srcRect b="0" l="0" r="0" t="0"/>
          <a:stretch/>
        </p:blipFill>
        <p:spPr>
          <a:xfrm>
            <a:off x="2041920" y="6087600"/>
            <a:ext cx="401400" cy="252720"/>
          </a:xfrm>
          <a:prstGeom prst="rect">
            <a:avLst/>
          </a:prstGeom>
          <a:noFill/>
          <a:ln>
            <a:noFill/>
          </a:ln>
        </p:spPr>
      </p:pic>
      <p:sp>
        <p:nvSpPr>
          <p:cNvPr id="892" name="Google Shape;892;p44"/>
          <p:cNvSpPr/>
          <p:nvPr/>
        </p:nvSpPr>
        <p:spPr>
          <a:xfrm>
            <a:off x="380880" y="5867280"/>
            <a:ext cx="342864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4"/>
          <p:cNvSpPr/>
          <p:nvPr/>
        </p:nvSpPr>
        <p:spPr>
          <a:xfrm>
            <a:off x="4952880" y="4724280"/>
            <a:ext cx="678132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4"/>
          <p:cNvSpPr/>
          <p:nvPr/>
        </p:nvSpPr>
        <p:spPr>
          <a:xfrm flipH="1">
            <a:off x="4038480" y="4882680"/>
            <a:ext cx="685440" cy="421560"/>
          </a:xfrm>
          <a:prstGeom prst="rightArrow">
            <a:avLst>
              <a:gd fmla="val 50000" name="adj1"/>
              <a:gd fmla="val 50000" name="adj2"/>
            </a:avLst>
          </a:prstGeom>
          <a:solidFill>
            <a:srgbClr val="D8D8D8"/>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P_tmp.png" id="895" name="Google Shape;895;p44"/>
          <p:cNvPicPr preferRelativeResize="0"/>
          <p:nvPr/>
        </p:nvPicPr>
        <p:blipFill rotWithShape="1">
          <a:blip r:embed="rId11">
            <a:alphaModFix/>
          </a:blip>
          <a:srcRect b="0" l="0" r="0" t="0"/>
          <a:stretch/>
        </p:blipFill>
        <p:spPr>
          <a:xfrm>
            <a:off x="533160" y="4952880"/>
            <a:ext cx="864720" cy="279000"/>
          </a:xfrm>
          <a:prstGeom prst="rect">
            <a:avLst/>
          </a:prstGeom>
          <a:noFill/>
          <a:ln>
            <a:noFill/>
          </a:ln>
        </p:spPr>
      </p:pic>
      <p:pic>
        <p:nvPicPr>
          <p:cNvPr id="896" name="Google Shape;896;p44"/>
          <p:cNvPicPr preferRelativeResize="0"/>
          <p:nvPr/>
        </p:nvPicPr>
        <p:blipFill rotWithShape="1">
          <a:blip r:embed="rId8">
            <a:alphaModFix/>
          </a:blip>
          <a:srcRect b="0" l="0" r="0" t="0"/>
          <a:stretch/>
        </p:blipFill>
        <p:spPr>
          <a:xfrm>
            <a:off x="915120" y="4952880"/>
            <a:ext cx="367200" cy="241200"/>
          </a:xfrm>
          <a:prstGeom prst="rect">
            <a:avLst/>
          </a:prstGeom>
          <a:noFill/>
          <a:ln>
            <a:noFill/>
          </a:ln>
        </p:spPr>
      </p:pic>
      <p:pic>
        <p:nvPicPr>
          <p:cNvPr descr="TP_tmp.png" id="897" name="Google Shape;897;p44"/>
          <p:cNvPicPr preferRelativeResize="0"/>
          <p:nvPr/>
        </p:nvPicPr>
        <p:blipFill rotWithShape="1">
          <a:blip r:embed="rId11">
            <a:alphaModFix/>
          </a:blip>
          <a:srcRect b="0" l="0" r="0" t="0"/>
          <a:stretch/>
        </p:blipFill>
        <p:spPr>
          <a:xfrm>
            <a:off x="1649880" y="4952880"/>
            <a:ext cx="864720" cy="279000"/>
          </a:xfrm>
          <a:prstGeom prst="rect">
            <a:avLst/>
          </a:prstGeom>
          <a:noFill/>
          <a:ln>
            <a:noFill/>
          </a:ln>
        </p:spPr>
      </p:pic>
      <p:pic>
        <p:nvPicPr>
          <p:cNvPr descr="TP_tmp.png" id="898" name="Google Shape;898;p44"/>
          <p:cNvPicPr preferRelativeResize="0"/>
          <p:nvPr/>
        </p:nvPicPr>
        <p:blipFill rotWithShape="1">
          <a:blip r:embed="rId11">
            <a:alphaModFix/>
          </a:blip>
          <a:srcRect b="0" l="0" r="0" t="0"/>
          <a:stretch/>
        </p:blipFill>
        <p:spPr>
          <a:xfrm>
            <a:off x="2792880" y="4952880"/>
            <a:ext cx="864720" cy="279000"/>
          </a:xfrm>
          <a:prstGeom prst="rect">
            <a:avLst/>
          </a:prstGeom>
          <a:noFill/>
          <a:ln>
            <a:noFill/>
          </a:ln>
        </p:spPr>
      </p:pic>
      <p:pic>
        <p:nvPicPr>
          <p:cNvPr id="899" name="Google Shape;899;p44"/>
          <p:cNvPicPr preferRelativeResize="0"/>
          <p:nvPr/>
        </p:nvPicPr>
        <p:blipFill rotWithShape="1">
          <a:blip r:embed="rId9">
            <a:alphaModFix/>
          </a:blip>
          <a:srcRect b="0" l="0" r="0" t="0"/>
          <a:stretch/>
        </p:blipFill>
        <p:spPr>
          <a:xfrm>
            <a:off x="3175200" y="4908600"/>
            <a:ext cx="389520" cy="275760"/>
          </a:xfrm>
          <a:prstGeom prst="rect">
            <a:avLst/>
          </a:prstGeom>
          <a:noFill/>
          <a:ln>
            <a:noFill/>
          </a:ln>
        </p:spPr>
      </p:pic>
      <p:pic>
        <p:nvPicPr>
          <p:cNvPr id="900" name="Google Shape;900;p44"/>
          <p:cNvPicPr preferRelativeResize="0"/>
          <p:nvPr/>
        </p:nvPicPr>
        <p:blipFill rotWithShape="1">
          <a:blip r:embed="rId10">
            <a:alphaModFix/>
          </a:blip>
          <a:srcRect b="0" l="0" r="0" t="0"/>
          <a:stretch/>
        </p:blipFill>
        <p:spPr>
          <a:xfrm>
            <a:off x="2041920" y="4944600"/>
            <a:ext cx="401400" cy="252720"/>
          </a:xfrm>
          <a:prstGeom prst="rect">
            <a:avLst/>
          </a:prstGeom>
          <a:noFill/>
          <a:ln>
            <a:noFill/>
          </a:ln>
        </p:spPr>
      </p:pic>
      <p:sp>
        <p:nvSpPr>
          <p:cNvPr id="901" name="Google Shape;901;p44"/>
          <p:cNvSpPr/>
          <p:nvPr/>
        </p:nvSpPr>
        <p:spPr>
          <a:xfrm>
            <a:off x="380880" y="4724280"/>
            <a:ext cx="342864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4"/>
          <p:cNvSpPr/>
          <p:nvPr/>
        </p:nvSpPr>
        <p:spPr>
          <a:xfrm>
            <a:off x="4952880" y="3597480"/>
            <a:ext cx="678132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4"/>
          <p:cNvSpPr/>
          <p:nvPr/>
        </p:nvSpPr>
        <p:spPr>
          <a:xfrm flipH="1">
            <a:off x="4038480" y="3755520"/>
            <a:ext cx="685440" cy="421560"/>
          </a:xfrm>
          <a:prstGeom prst="rightArrow">
            <a:avLst>
              <a:gd fmla="val 50000" name="adj1"/>
              <a:gd fmla="val 50000" name="adj2"/>
            </a:avLst>
          </a:prstGeom>
          <a:solidFill>
            <a:srgbClr val="D8D8D8"/>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P_tmp.png" id="904" name="Google Shape;904;p44"/>
          <p:cNvPicPr preferRelativeResize="0"/>
          <p:nvPr/>
        </p:nvPicPr>
        <p:blipFill rotWithShape="1">
          <a:blip r:embed="rId12">
            <a:alphaModFix/>
          </a:blip>
          <a:srcRect b="0" l="0" r="0" t="0"/>
          <a:stretch/>
        </p:blipFill>
        <p:spPr>
          <a:xfrm>
            <a:off x="532800" y="3826080"/>
            <a:ext cx="865440" cy="279000"/>
          </a:xfrm>
          <a:prstGeom prst="rect">
            <a:avLst/>
          </a:prstGeom>
          <a:noFill/>
          <a:ln>
            <a:noFill/>
          </a:ln>
        </p:spPr>
      </p:pic>
      <p:pic>
        <p:nvPicPr>
          <p:cNvPr id="905" name="Google Shape;905;p44"/>
          <p:cNvPicPr preferRelativeResize="0"/>
          <p:nvPr/>
        </p:nvPicPr>
        <p:blipFill rotWithShape="1">
          <a:blip r:embed="rId8">
            <a:alphaModFix/>
          </a:blip>
          <a:srcRect b="0" l="0" r="0" t="0"/>
          <a:stretch/>
        </p:blipFill>
        <p:spPr>
          <a:xfrm>
            <a:off x="915120" y="3826080"/>
            <a:ext cx="367200" cy="241200"/>
          </a:xfrm>
          <a:prstGeom prst="rect">
            <a:avLst/>
          </a:prstGeom>
          <a:noFill/>
          <a:ln>
            <a:noFill/>
          </a:ln>
        </p:spPr>
      </p:pic>
      <p:pic>
        <p:nvPicPr>
          <p:cNvPr descr="TP_tmp.png" id="906" name="Google Shape;906;p44"/>
          <p:cNvPicPr preferRelativeResize="0"/>
          <p:nvPr/>
        </p:nvPicPr>
        <p:blipFill rotWithShape="1">
          <a:blip r:embed="rId12">
            <a:alphaModFix/>
          </a:blip>
          <a:srcRect b="0" l="0" r="0" t="0"/>
          <a:stretch/>
        </p:blipFill>
        <p:spPr>
          <a:xfrm>
            <a:off x="1649520" y="3826080"/>
            <a:ext cx="865440" cy="279000"/>
          </a:xfrm>
          <a:prstGeom prst="rect">
            <a:avLst/>
          </a:prstGeom>
          <a:noFill/>
          <a:ln>
            <a:noFill/>
          </a:ln>
        </p:spPr>
      </p:pic>
      <p:pic>
        <p:nvPicPr>
          <p:cNvPr descr="TP_tmp.png" id="907" name="Google Shape;907;p44"/>
          <p:cNvPicPr preferRelativeResize="0"/>
          <p:nvPr/>
        </p:nvPicPr>
        <p:blipFill rotWithShape="1">
          <a:blip r:embed="rId12">
            <a:alphaModFix/>
          </a:blip>
          <a:srcRect b="0" l="0" r="0" t="0"/>
          <a:stretch/>
        </p:blipFill>
        <p:spPr>
          <a:xfrm>
            <a:off x="2792520" y="3826080"/>
            <a:ext cx="865440" cy="279000"/>
          </a:xfrm>
          <a:prstGeom prst="rect">
            <a:avLst/>
          </a:prstGeom>
          <a:noFill/>
          <a:ln>
            <a:noFill/>
          </a:ln>
        </p:spPr>
      </p:pic>
      <p:pic>
        <p:nvPicPr>
          <p:cNvPr id="908" name="Google Shape;908;p44"/>
          <p:cNvPicPr preferRelativeResize="0"/>
          <p:nvPr/>
        </p:nvPicPr>
        <p:blipFill rotWithShape="1">
          <a:blip r:embed="rId9">
            <a:alphaModFix/>
          </a:blip>
          <a:srcRect b="0" l="0" r="0" t="0"/>
          <a:stretch/>
        </p:blipFill>
        <p:spPr>
          <a:xfrm>
            <a:off x="3175200" y="3781440"/>
            <a:ext cx="389520" cy="275760"/>
          </a:xfrm>
          <a:prstGeom prst="rect">
            <a:avLst/>
          </a:prstGeom>
          <a:noFill/>
          <a:ln>
            <a:noFill/>
          </a:ln>
        </p:spPr>
      </p:pic>
      <p:pic>
        <p:nvPicPr>
          <p:cNvPr id="909" name="Google Shape;909;p44"/>
          <p:cNvPicPr preferRelativeResize="0"/>
          <p:nvPr/>
        </p:nvPicPr>
        <p:blipFill rotWithShape="1">
          <a:blip r:embed="rId10">
            <a:alphaModFix/>
          </a:blip>
          <a:srcRect b="0" l="0" r="0" t="0"/>
          <a:stretch/>
        </p:blipFill>
        <p:spPr>
          <a:xfrm>
            <a:off x="2041920" y="3817440"/>
            <a:ext cx="401400" cy="252720"/>
          </a:xfrm>
          <a:prstGeom prst="rect">
            <a:avLst/>
          </a:prstGeom>
          <a:noFill/>
          <a:ln>
            <a:noFill/>
          </a:ln>
        </p:spPr>
      </p:pic>
      <p:sp>
        <p:nvSpPr>
          <p:cNvPr id="910" name="Google Shape;910;p44"/>
          <p:cNvSpPr/>
          <p:nvPr/>
        </p:nvSpPr>
        <p:spPr>
          <a:xfrm>
            <a:off x="380880" y="3597480"/>
            <a:ext cx="342864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4"/>
          <p:cNvSpPr/>
          <p:nvPr/>
        </p:nvSpPr>
        <p:spPr>
          <a:xfrm>
            <a:off x="4952880" y="2475000"/>
            <a:ext cx="678132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4"/>
          <p:cNvSpPr/>
          <p:nvPr/>
        </p:nvSpPr>
        <p:spPr>
          <a:xfrm flipH="1">
            <a:off x="4038480" y="2633040"/>
            <a:ext cx="685440" cy="421560"/>
          </a:xfrm>
          <a:prstGeom prst="rightArrow">
            <a:avLst>
              <a:gd fmla="val 50000" name="adj1"/>
              <a:gd fmla="val 50000" name="adj2"/>
            </a:avLst>
          </a:prstGeom>
          <a:solidFill>
            <a:srgbClr val="D8D8D8"/>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P_tmp.png" id="913" name="Google Shape;913;p44"/>
          <p:cNvPicPr preferRelativeResize="0"/>
          <p:nvPr/>
        </p:nvPicPr>
        <p:blipFill rotWithShape="1">
          <a:blip r:embed="rId13">
            <a:alphaModFix/>
          </a:blip>
          <a:srcRect b="0" l="0" r="0" t="0"/>
          <a:stretch/>
        </p:blipFill>
        <p:spPr>
          <a:xfrm>
            <a:off x="532800" y="2703600"/>
            <a:ext cx="865800" cy="279360"/>
          </a:xfrm>
          <a:prstGeom prst="rect">
            <a:avLst/>
          </a:prstGeom>
          <a:noFill/>
          <a:ln>
            <a:noFill/>
          </a:ln>
        </p:spPr>
      </p:pic>
      <p:pic>
        <p:nvPicPr>
          <p:cNvPr id="914" name="Google Shape;914;p44"/>
          <p:cNvPicPr preferRelativeResize="0"/>
          <p:nvPr/>
        </p:nvPicPr>
        <p:blipFill rotWithShape="1">
          <a:blip r:embed="rId8">
            <a:alphaModFix/>
          </a:blip>
          <a:srcRect b="0" l="0" r="0" t="0"/>
          <a:stretch/>
        </p:blipFill>
        <p:spPr>
          <a:xfrm>
            <a:off x="915120" y="2703600"/>
            <a:ext cx="367200" cy="241200"/>
          </a:xfrm>
          <a:prstGeom prst="rect">
            <a:avLst/>
          </a:prstGeom>
          <a:noFill/>
          <a:ln>
            <a:noFill/>
          </a:ln>
        </p:spPr>
      </p:pic>
      <p:pic>
        <p:nvPicPr>
          <p:cNvPr descr="TP_tmp.png" id="915" name="Google Shape;915;p44"/>
          <p:cNvPicPr preferRelativeResize="0"/>
          <p:nvPr/>
        </p:nvPicPr>
        <p:blipFill rotWithShape="1">
          <a:blip r:embed="rId13">
            <a:alphaModFix/>
          </a:blip>
          <a:srcRect b="0" l="0" r="0" t="0"/>
          <a:stretch/>
        </p:blipFill>
        <p:spPr>
          <a:xfrm>
            <a:off x="1649160" y="2703600"/>
            <a:ext cx="865800" cy="279360"/>
          </a:xfrm>
          <a:prstGeom prst="rect">
            <a:avLst/>
          </a:prstGeom>
          <a:noFill/>
          <a:ln>
            <a:noFill/>
          </a:ln>
        </p:spPr>
      </p:pic>
      <p:pic>
        <p:nvPicPr>
          <p:cNvPr descr="TP_tmp.png" id="916" name="Google Shape;916;p44"/>
          <p:cNvPicPr preferRelativeResize="0"/>
          <p:nvPr/>
        </p:nvPicPr>
        <p:blipFill rotWithShape="1">
          <a:blip r:embed="rId13">
            <a:alphaModFix/>
          </a:blip>
          <a:srcRect b="0" l="0" r="0" t="0"/>
          <a:stretch/>
        </p:blipFill>
        <p:spPr>
          <a:xfrm>
            <a:off x="2792160" y="2703600"/>
            <a:ext cx="865800" cy="279360"/>
          </a:xfrm>
          <a:prstGeom prst="rect">
            <a:avLst/>
          </a:prstGeom>
          <a:noFill/>
          <a:ln>
            <a:noFill/>
          </a:ln>
        </p:spPr>
      </p:pic>
      <p:pic>
        <p:nvPicPr>
          <p:cNvPr id="917" name="Google Shape;917;p44"/>
          <p:cNvPicPr preferRelativeResize="0"/>
          <p:nvPr/>
        </p:nvPicPr>
        <p:blipFill rotWithShape="1">
          <a:blip r:embed="rId9">
            <a:alphaModFix/>
          </a:blip>
          <a:srcRect b="0" l="0" r="0" t="0"/>
          <a:stretch/>
        </p:blipFill>
        <p:spPr>
          <a:xfrm>
            <a:off x="3175200" y="2658960"/>
            <a:ext cx="389520" cy="275760"/>
          </a:xfrm>
          <a:prstGeom prst="rect">
            <a:avLst/>
          </a:prstGeom>
          <a:noFill/>
          <a:ln>
            <a:noFill/>
          </a:ln>
        </p:spPr>
      </p:pic>
      <p:pic>
        <p:nvPicPr>
          <p:cNvPr id="918" name="Google Shape;918;p44"/>
          <p:cNvPicPr preferRelativeResize="0"/>
          <p:nvPr/>
        </p:nvPicPr>
        <p:blipFill rotWithShape="1">
          <a:blip r:embed="rId10">
            <a:alphaModFix/>
          </a:blip>
          <a:srcRect b="0" l="0" r="0" t="0"/>
          <a:stretch/>
        </p:blipFill>
        <p:spPr>
          <a:xfrm>
            <a:off x="2041920" y="2694960"/>
            <a:ext cx="401400" cy="252720"/>
          </a:xfrm>
          <a:prstGeom prst="rect">
            <a:avLst/>
          </a:prstGeom>
          <a:noFill/>
          <a:ln>
            <a:noFill/>
          </a:ln>
        </p:spPr>
      </p:pic>
      <p:sp>
        <p:nvSpPr>
          <p:cNvPr id="919" name="Google Shape;919;p44"/>
          <p:cNvSpPr/>
          <p:nvPr/>
        </p:nvSpPr>
        <p:spPr>
          <a:xfrm>
            <a:off x="380880" y="2475000"/>
            <a:ext cx="342864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4"/>
          <p:cNvSpPr/>
          <p:nvPr/>
        </p:nvSpPr>
        <p:spPr>
          <a:xfrm>
            <a:off x="4952880" y="1371600"/>
            <a:ext cx="678132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4"/>
          <p:cNvSpPr/>
          <p:nvPr/>
        </p:nvSpPr>
        <p:spPr>
          <a:xfrm flipH="1">
            <a:off x="4038480" y="1530000"/>
            <a:ext cx="685440" cy="421560"/>
          </a:xfrm>
          <a:prstGeom prst="rightArrow">
            <a:avLst>
              <a:gd fmla="val 50000" name="adj1"/>
              <a:gd fmla="val 50000" name="adj2"/>
            </a:avLst>
          </a:prstGeom>
          <a:solidFill>
            <a:srgbClr val="D8D8D8"/>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P_tmp.png" id="922" name="Google Shape;922;p44"/>
          <p:cNvPicPr preferRelativeResize="0"/>
          <p:nvPr/>
        </p:nvPicPr>
        <p:blipFill rotWithShape="1">
          <a:blip r:embed="rId14">
            <a:alphaModFix/>
          </a:blip>
          <a:srcRect b="0" l="0" r="0" t="0"/>
          <a:stretch/>
        </p:blipFill>
        <p:spPr>
          <a:xfrm>
            <a:off x="532440" y="1600200"/>
            <a:ext cx="866160" cy="279360"/>
          </a:xfrm>
          <a:prstGeom prst="rect">
            <a:avLst/>
          </a:prstGeom>
          <a:noFill/>
          <a:ln>
            <a:noFill/>
          </a:ln>
        </p:spPr>
      </p:pic>
      <p:pic>
        <p:nvPicPr>
          <p:cNvPr id="923" name="Google Shape;923;p44"/>
          <p:cNvPicPr preferRelativeResize="0"/>
          <p:nvPr/>
        </p:nvPicPr>
        <p:blipFill rotWithShape="1">
          <a:blip r:embed="rId15">
            <a:alphaModFix/>
          </a:blip>
          <a:srcRect b="0" l="0" r="0" t="0"/>
          <a:stretch/>
        </p:blipFill>
        <p:spPr>
          <a:xfrm>
            <a:off x="915120" y="1600200"/>
            <a:ext cx="367200" cy="241200"/>
          </a:xfrm>
          <a:prstGeom prst="rect">
            <a:avLst/>
          </a:prstGeom>
          <a:noFill/>
          <a:ln>
            <a:noFill/>
          </a:ln>
        </p:spPr>
      </p:pic>
      <p:pic>
        <p:nvPicPr>
          <p:cNvPr descr="TP_tmp.png" id="924" name="Google Shape;924;p44"/>
          <p:cNvPicPr preferRelativeResize="0"/>
          <p:nvPr/>
        </p:nvPicPr>
        <p:blipFill rotWithShape="1">
          <a:blip r:embed="rId14">
            <a:alphaModFix/>
          </a:blip>
          <a:srcRect b="0" l="0" r="0" t="0"/>
          <a:stretch/>
        </p:blipFill>
        <p:spPr>
          <a:xfrm>
            <a:off x="1648800" y="1600200"/>
            <a:ext cx="866160" cy="279360"/>
          </a:xfrm>
          <a:prstGeom prst="rect">
            <a:avLst/>
          </a:prstGeom>
          <a:noFill/>
          <a:ln>
            <a:noFill/>
          </a:ln>
        </p:spPr>
      </p:pic>
      <p:pic>
        <p:nvPicPr>
          <p:cNvPr descr="TP_tmp.png" id="925" name="Google Shape;925;p44"/>
          <p:cNvPicPr preferRelativeResize="0"/>
          <p:nvPr/>
        </p:nvPicPr>
        <p:blipFill rotWithShape="1">
          <a:blip r:embed="rId14">
            <a:alphaModFix/>
          </a:blip>
          <a:srcRect b="0" l="0" r="0" t="0"/>
          <a:stretch/>
        </p:blipFill>
        <p:spPr>
          <a:xfrm>
            <a:off x="2791800" y="1600200"/>
            <a:ext cx="866160" cy="279360"/>
          </a:xfrm>
          <a:prstGeom prst="rect">
            <a:avLst/>
          </a:prstGeom>
          <a:noFill/>
          <a:ln>
            <a:noFill/>
          </a:ln>
        </p:spPr>
      </p:pic>
      <p:pic>
        <p:nvPicPr>
          <p:cNvPr id="926" name="Google Shape;926;p44"/>
          <p:cNvPicPr preferRelativeResize="0"/>
          <p:nvPr/>
        </p:nvPicPr>
        <p:blipFill rotWithShape="1">
          <a:blip r:embed="rId9">
            <a:alphaModFix/>
          </a:blip>
          <a:srcRect b="0" l="0" r="0" t="0"/>
          <a:stretch/>
        </p:blipFill>
        <p:spPr>
          <a:xfrm>
            <a:off x="3175200" y="1555920"/>
            <a:ext cx="389520" cy="275760"/>
          </a:xfrm>
          <a:prstGeom prst="rect">
            <a:avLst/>
          </a:prstGeom>
          <a:noFill/>
          <a:ln>
            <a:noFill/>
          </a:ln>
        </p:spPr>
      </p:pic>
      <p:pic>
        <p:nvPicPr>
          <p:cNvPr id="927" name="Google Shape;927;p44"/>
          <p:cNvPicPr preferRelativeResize="0"/>
          <p:nvPr/>
        </p:nvPicPr>
        <p:blipFill rotWithShape="1">
          <a:blip r:embed="rId10">
            <a:alphaModFix/>
          </a:blip>
          <a:srcRect b="0" l="0" r="0" t="0"/>
          <a:stretch/>
        </p:blipFill>
        <p:spPr>
          <a:xfrm>
            <a:off x="2041920" y="1591560"/>
            <a:ext cx="401400" cy="252720"/>
          </a:xfrm>
          <a:prstGeom prst="rect">
            <a:avLst/>
          </a:prstGeom>
          <a:noFill/>
          <a:ln>
            <a:noFill/>
          </a:ln>
        </p:spPr>
      </p:pic>
      <p:sp>
        <p:nvSpPr>
          <p:cNvPr id="928" name="Google Shape;928;p44"/>
          <p:cNvSpPr/>
          <p:nvPr/>
        </p:nvSpPr>
        <p:spPr>
          <a:xfrm>
            <a:off x="380880" y="1371600"/>
            <a:ext cx="3428640" cy="68544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45"/>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Value Iteration</a:t>
            </a:r>
            <a:endParaRPr b="0" i="0" sz="4400" u="none" cap="none" strike="noStrike">
              <a:solidFill>
                <a:srgbClr val="000000"/>
              </a:solidFill>
              <a:latin typeface="Arial"/>
              <a:ea typeface="Arial"/>
              <a:cs typeface="Arial"/>
              <a:sym typeface="Arial"/>
            </a:endParaRPr>
          </a:p>
        </p:txBody>
      </p:sp>
      <p:pic>
        <p:nvPicPr>
          <p:cNvPr id="934" name="Google Shape;934;p45"/>
          <p:cNvPicPr preferRelativeResize="0"/>
          <p:nvPr/>
        </p:nvPicPr>
        <p:blipFill rotWithShape="1">
          <a:blip r:embed="rId3">
            <a:alphaModFix/>
          </a:blip>
          <a:srcRect b="0" l="0" r="0" t="0"/>
          <a:stretch/>
        </p:blipFill>
        <p:spPr>
          <a:xfrm>
            <a:off x="3200400" y="1600200"/>
            <a:ext cx="6067080" cy="42001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9" name="Shape 939"/>
        <p:cNvGrpSpPr/>
        <p:nvPr/>
      </p:nvGrpSpPr>
      <p:grpSpPr>
        <a:xfrm>
          <a:off x="0" y="0"/>
          <a:ext cx="0" cy="0"/>
          <a:chOff x="0" y="0"/>
          <a:chExt cx="0" cy="0"/>
        </a:xfrm>
      </p:grpSpPr>
      <p:sp>
        <p:nvSpPr>
          <p:cNvPr id="940" name="Google Shape;940;g2919e7f7220_0_26"/>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400">
                <a:latin typeface="Calibri"/>
                <a:ea typeface="Calibri"/>
                <a:cs typeface="Calibri"/>
                <a:sym typeface="Calibri"/>
              </a:rPr>
              <a:t>Optimal Quantities</a:t>
            </a:r>
            <a:endParaRPr/>
          </a:p>
        </p:txBody>
      </p:sp>
      <p:sp>
        <p:nvSpPr>
          <p:cNvPr id="941" name="Google Shape;941;g2919e7f7220_0_26"/>
          <p:cNvSpPr txBox="1"/>
          <p:nvPr/>
        </p:nvSpPr>
        <p:spPr>
          <a:xfrm>
            <a:off x="457200" y="1143000"/>
            <a:ext cx="6705600" cy="4953000"/>
          </a:xfrm>
          <a:prstGeom prst="rect">
            <a:avLst/>
          </a:prstGeom>
          <a:noFill/>
          <a:ln>
            <a:noFill/>
          </a:ln>
        </p:spPr>
        <p:txBody>
          <a:bodyPr anchorCtr="0" anchor="t" bIns="45700" lIns="91425" spcFirstLastPara="1" rIns="91425" wrap="square" tIns="45700">
            <a:noAutofit/>
          </a:bodyPr>
          <a:lstStyle/>
          <a:p>
            <a:pPr indent="-165082" lvl="0" marL="342882" marR="0" rtl="0" algn="l">
              <a:lnSpc>
                <a:spcPct val="80000"/>
              </a:lnSpc>
              <a:spcBef>
                <a:spcPts val="0"/>
              </a:spcBef>
              <a:spcAft>
                <a:spcPts val="0"/>
              </a:spcAft>
              <a:buClr>
                <a:schemeClr val="accent2"/>
              </a:buClr>
              <a:buSzPts val="2800"/>
              <a:buFont typeface="Noto Sans Symbols"/>
              <a:buNone/>
            </a:pPr>
            <a:r>
              <a:t/>
            </a:r>
            <a:endParaRPr b="0" i="0" sz="2800" u="none" cap="none" strike="noStrike">
              <a:solidFill>
                <a:schemeClr val="accent2"/>
              </a:solidFill>
              <a:latin typeface="Palatino"/>
              <a:ea typeface="Palatino"/>
              <a:cs typeface="Palatino"/>
              <a:sym typeface="Palatino"/>
            </a:endParaRPr>
          </a:p>
          <a:p>
            <a:pPr indent="-342882" lvl="0" marL="342882" marR="0" rtl="0" algn="l">
              <a:lnSpc>
                <a:spcPct val="80000"/>
              </a:lnSpc>
              <a:spcBef>
                <a:spcPts val="560"/>
              </a:spcBef>
              <a:spcAft>
                <a:spcPts val="0"/>
              </a:spcAft>
              <a:buClr>
                <a:schemeClr val="accent2"/>
              </a:buClr>
              <a:buSzPts val="2800"/>
              <a:buFont typeface="Noto Sans Symbols"/>
              <a:buChar char="▪"/>
            </a:pPr>
            <a:r>
              <a:rPr b="0" i="0" lang="en-US" sz="2800" u="none" cap="none" strike="noStrike">
                <a:solidFill>
                  <a:schemeClr val="accent2"/>
                </a:solidFill>
                <a:latin typeface="Palatino"/>
                <a:ea typeface="Palatino"/>
                <a:cs typeface="Palatino"/>
                <a:sym typeface="Palatino"/>
              </a:rPr>
              <a:t>The value</a:t>
            </a:r>
            <a:r>
              <a:rPr b="0" i="0" lang="en-US" sz="2800" u="none" cap="none" strike="noStrike">
                <a:solidFill>
                  <a:schemeClr val="accent2"/>
                </a:solidFill>
                <a:latin typeface="Palatino"/>
                <a:ea typeface="Palatino"/>
                <a:cs typeface="Palatino"/>
                <a:sym typeface="Palatino"/>
              </a:rPr>
              <a:t> (</a:t>
            </a:r>
            <a:r>
              <a:rPr b="0" i="0" lang="en-US" sz="2800" u="none" cap="none" strike="noStrike">
                <a:solidFill>
                  <a:schemeClr val="accent2"/>
                </a:solidFill>
                <a:latin typeface="Palatino"/>
                <a:ea typeface="Palatino"/>
                <a:cs typeface="Palatino"/>
                <a:sym typeface="Palatino"/>
              </a:rPr>
              <a:t>utility) of a state s:</a:t>
            </a:r>
            <a:endParaRPr/>
          </a:p>
          <a:p>
            <a:pPr indent="-285737" lvl="1" marL="742913" marR="0" rtl="0" algn="l">
              <a:lnSpc>
                <a:spcPct val="80000"/>
              </a:lnSpc>
              <a:spcBef>
                <a:spcPts val="560"/>
              </a:spcBef>
              <a:spcAft>
                <a:spcPts val="0"/>
              </a:spcAft>
              <a:buClr>
                <a:schemeClr val="dk1"/>
              </a:buClr>
              <a:buSzPts val="2800"/>
              <a:buFont typeface="Noto Sans Symbols"/>
              <a:buNone/>
            </a:pPr>
            <a:r>
              <a:rPr b="0" i="0" lang="en-US" sz="2800" u="none" cap="none" strike="noStrike">
                <a:solidFill>
                  <a:schemeClr val="dk1"/>
                </a:solidFill>
                <a:latin typeface="Palatino"/>
                <a:ea typeface="Palatino"/>
                <a:cs typeface="Palatino"/>
                <a:sym typeface="Palatino"/>
              </a:rPr>
              <a:t>V</a:t>
            </a:r>
            <a:r>
              <a:rPr b="0" baseline="30000" i="0" lang="en-US" sz="2800" u="none" cap="none" strike="noStrike">
                <a:solidFill>
                  <a:schemeClr val="dk1"/>
                </a:solidFill>
                <a:latin typeface="Palatino"/>
                <a:ea typeface="Palatino"/>
                <a:cs typeface="Palatino"/>
                <a:sym typeface="Palatino"/>
              </a:rPr>
              <a:t>*</a:t>
            </a:r>
            <a:r>
              <a:rPr b="0" i="0" lang="en-US" sz="2800" u="none" cap="none" strike="noStrike">
                <a:solidFill>
                  <a:schemeClr val="dk1"/>
                </a:solidFill>
                <a:latin typeface="Palatino"/>
                <a:ea typeface="Palatino"/>
                <a:cs typeface="Palatino"/>
                <a:sym typeface="Palatino"/>
              </a:rPr>
              <a:t>(s) = expected utility starting in s and acting optimally</a:t>
            </a:r>
            <a:endParaRPr/>
          </a:p>
          <a:p>
            <a:pPr indent="-165082" lvl="0" marL="342882" marR="0" rtl="0" algn="l">
              <a:lnSpc>
                <a:spcPct val="80000"/>
              </a:lnSpc>
              <a:spcBef>
                <a:spcPts val="560"/>
              </a:spcBef>
              <a:spcAft>
                <a:spcPts val="0"/>
              </a:spcAft>
              <a:buClr>
                <a:schemeClr val="accent2"/>
              </a:buClr>
              <a:buSzPts val="2800"/>
              <a:buFont typeface="Noto Sans Symbols"/>
              <a:buNone/>
            </a:pPr>
            <a:r>
              <a:t/>
            </a:r>
            <a:endParaRPr b="0" i="0" sz="2800" u="none" cap="none" strike="noStrike">
              <a:solidFill>
                <a:schemeClr val="accent2"/>
              </a:solidFill>
              <a:latin typeface="Palatino"/>
              <a:ea typeface="Palatino"/>
              <a:cs typeface="Palatino"/>
              <a:sym typeface="Palatino"/>
            </a:endParaRPr>
          </a:p>
          <a:p>
            <a:pPr indent="-342882" lvl="0" marL="342882" marR="0" rtl="0" algn="l">
              <a:lnSpc>
                <a:spcPct val="80000"/>
              </a:lnSpc>
              <a:spcBef>
                <a:spcPts val="560"/>
              </a:spcBef>
              <a:spcAft>
                <a:spcPts val="0"/>
              </a:spcAft>
              <a:buClr>
                <a:schemeClr val="accent2"/>
              </a:buClr>
              <a:buSzPts val="2800"/>
              <a:buFont typeface="Noto Sans Symbols"/>
              <a:buChar char="▪"/>
            </a:pPr>
            <a:r>
              <a:rPr b="0" i="0" lang="en-US" sz="2800" u="none" cap="none" strike="noStrike">
                <a:solidFill>
                  <a:srgbClr val="008000"/>
                </a:solidFill>
                <a:latin typeface="Palatino"/>
                <a:ea typeface="Palatino"/>
                <a:cs typeface="Palatino"/>
                <a:sym typeface="Palatino"/>
              </a:rPr>
              <a:t>The value (utility) of a q-state (s,a):</a:t>
            </a:r>
            <a:endParaRPr/>
          </a:p>
          <a:p>
            <a:pPr indent="-285737" lvl="1" marL="742913" marR="0" rtl="0" algn="l">
              <a:lnSpc>
                <a:spcPct val="80000"/>
              </a:lnSpc>
              <a:spcBef>
                <a:spcPts val="560"/>
              </a:spcBef>
              <a:spcAft>
                <a:spcPts val="0"/>
              </a:spcAft>
              <a:buClr>
                <a:schemeClr val="dk1"/>
              </a:buClr>
              <a:buSzPts val="2800"/>
              <a:buFont typeface="Noto Sans Symbols"/>
              <a:buNone/>
            </a:pPr>
            <a:r>
              <a:rPr b="0" i="0" lang="en-US" sz="2800" u="none" cap="none" strike="noStrike">
                <a:solidFill>
                  <a:schemeClr val="dk1"/>
                </a:solidFill>
                <a:latin typeface="Palatino"/>
                <a:ea typeface="Palatino"/>
                <a:cs typeface="Palatino"/>
                <a:sym typeface="Palatino"/>
              </a:rPr>
              <a:t>Q</a:t>
            </a:r>
            <a:r>
              <a:rPr b="0" baseline="30000" i="0" lang="en-US" sz="2800" u="none" cap="none" strike="noStrike">
                <a:solidFill>
                  <a:schemeClr val="dk1"/>
                </a:solidFill>
                <a:latin typeface="Palatino"/>
                <a:ea typeface="Palatino"/>
                <a:cs typeface="Palatino"/>
                <a:sym typeface="Palatino"/>
              </a:rPr>
              <a:t>*</a:t>
            </a:r>
            <a:r>
              <a:rPr b="0" i="0" lang="en-US" sz="2800" u="none" cap="none" strike="noStrike">
                <a:solidFill>
                  <a:schemeClr val="dk1"/>
                </a:solidFill>
                <a:latin typeface="Palatino"/>
                <a:ea typeface="Palatino"/>
                <a:cs typeface="Palatino"/>
                <a:sym typeface="Palatino"/>
              </a:rPr>
              <a:t>(s,a) = expected utility starting out having taken action a from state s and (thereafter) acting optimally</a:t>
            </a:r>
            <a:endParaRPr/>
          </a:p>
          <a:p>
            <a:pPr indent="-285737" lvl="1" marL="742913" marR="0" rtl="0" algn="l">
              <a:lnSpc>
                <a:spcPct val="80000"/>
              </a:lnSpc>
              <a:spcBef>
                <a:spcPts val="560"/>
              </a:spcBef>
              <a:spcAft>
                <a:spcPts val="0"/>
              </a:spcAft>
              <a:buClr>
                <a:schemeClr val="dk1"/>
              </a:buClr>
              <a:buSzPts val="2800"/>
              <a:buFont typeface="Noto Sans Symbols"/>
              <a:buNone/>
            </a:pPr>
            <a:r>
              <a:t/>
            </a:r>
            <a:endParaRPr b="0" i="0" sz="2800" u="none" cap="none" strike="noStrike">
              <a:solidFill>
                <a:srgbClr val="CC0000"/>
              </a:solidFill>
              <a:latin typeface="Palatino"/>
              <a:ea typeface="Palatino"/>
              <a:cs typeface="Palatino"/>
              <a:sym typeface="Palatino"/>
            </a:endParaRPr>
          </a:p>
          <a:p>
            <a:pPr indent="-342882" lvl="0" marL="342882" marR="0" rtl="0" algn="l">
              <a:lnSpc>
                <a:spcPct val="80000"/>
              </a:lnSpc>
              <a:spcBef>
                <a:spcPts val="560"/>
              </a:spcBef>
              <a:spcAft>
                <a:spcPts val="0"/>
              </a:spcAft>
              <a:buClr>
                <a:schemeClr val="accent2"/>
              </a:buClr>
              <a:buSzPts val="2800"/>
              <a:buFont typeface="Noto Sans Symbols"/>
              <a:buChar char="▪"/>
            </a:pPr>
            <a:r>
              <a:rPr b="0" i="0" lang="en-US" sz="2800" u="none" cap="none" strike="noStrike">
                <a:solidFill>
                  <a:schemeClr val="accent2"/>
                </a:solidFill>
                <a:latin typeface="Palatino"/>
                <a:ea typeface="Palatino"/>
                <a:cs typeface="Palatino"/>
                <a:sym typeface="Palatino"/>
              </a:rPr>
              <a:t>The optimal policy:</a:t>
            </a:r>
            <a:endParaRPr/>
          </a:p>
          <a:p>
            <a:pPr indent="-285737" lvl="1" marL="742913" marR="0" rtl="0" algn="l">
              <a:lnSpc>
                <a:spcPct val="80000"/>
              </a:lnSpc>
              <a:spcBef>
                <a:spcPts val="560"/>
              </a:spcBef>
              <a:spcAft>
                <a:spcPts val="0"/>
              </a:spcAft>
              <a:buClr>
                <a:schemeClr val="dk1"/>
              </a:buClr>
              <a:buSzPts val="2800"/>
              <a:buFont typeface="Noto Sans Symbols"/>
              <a:buNone/>
            </a:pPr>
            <a:r>
              <a:rPr b="0" i="0" lang="en-US" sz="2800" u="none" cap="none" strike="noStrike">
                <a:solidFill>
                  <a:schemeClr val="dk1"/>
                </a:solidFill>
                <a:latin typeface="Palatino"/>
                <a:ea typeface="Palatino"/>
                <a:cs typeface="Palatino"/>
                <a:sym typeface="Palatino"/>
              </a:rPr>
              <a:t>π</a:t>
            </a:r>
            <a:r>
              <a:rPr b="0" baseline="30000" i="0" lang="en-US" sz="2800" u="none" cap="none" strike="noStrike">
                <a:solidFill>
                  <a:schemeClr val="dk1"/>
                </a:solidFill>
                <a:latin typeface="Palatino"/>
                <a:ea typeface="Palatino"/>
                <a:cs typeface="Palatino"/>
                <a:sym typeface="Palatino"/>
              </a:rPr>
              <a:t>*</a:t>
            </a:r>
            <a:r>
              <a:rPr b="0" i="0" lang="en-US" sz="2800" u="none" cap="none" strike="noStrike">
                <a:solidFill>
                  <a:schemeClr val="dk1"/>
                </a:solidFill>
                <a:latin typeface="Palatino"/>
                <a:ea typeface="Palatino"/>
                <a:cs typeface="Palatino"/>
                <a:sym typeface="Palatino"/>
              </a:rPr>
              <a:t>(s) = optimal action from state s</a:t>
            </a:r>
            <a:endParaRPr/>
          </a:p>
        </p:txBody>
      </p:sp>
      <p:sp>
        <p:nvSpPr>
          <p:cNvPr id="942" name="Google Shape;942;g2919e7f7220_0_26"/>
          <p:cNvSpPr/>
          <p:nvPr/>
        </p:nvSpPr>
        <p:spPr>
          <a:xfrm>
            <a:off x="8732838" y="2209800"/>
            <a:ext cx="350700" cy="276300"/>
          </a:xfrm>
          <a:prstGeom prst="triangle">
            <a:avLst>
              <a:gd fmla="val 50000" name="adj"/>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alatino"/>
              <a:ea typeface="Palatino"/>
              <a:cs typeface="Palatino"/>
              <a:sym typeface="Palatino"/>
            </a:endParaRPr>
          </a:p>
        </p:txBody>
      </p:sp>
      <p:sp>
        <p:nvSpPr>
          <p:cNvPr id="943" name="Google Shape;943;g2919e7f7220_0_26"/>
          <p:cNvSpPr/>
          <p:nvPr/>
        </p:nvSpPr>
        <p:spPr>
          <a:xfrm>
            <a:off x="8615363" y="4468813"/>
            <a:ext cx="350700" cy="276300"/>
          </a:xfrm>
          <a:prstGeom prst="triangle">
            <a:avLst>
              <a:gd fmla="val 50000" name="adj"/>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Palatino"/>
              <a:ea typeface="Palatino"/>
              <a:cs typeface="Palatino"/>
              <a:sym typeface="Palatino"/>
            </a:endParaRPr>
          </a:p>
        </p:txBody>
      </p:sp>
      <p:cxnSp>
        <p:nvCxnSpPr>
          <p:cNvPr id="944" name="Google Shape;944;g2919e7f7220_0_26"/>
          <p:cNvCxnSpPr/>
          <p:nvPr/>
        </p:nvCxnSpPr>
        <p:spPr>
          <a:xfrm flipH="1">
            <a:off x="7504063" y="2498725"/>
            <a:ext cx="1403400" cy="806400"/>
          </a:xfrm>
          <a:prstGeom prst="straightConnector1">
            <a:avLst/>
          </a:prstGeom>
          <a:noFill/>
          <a:ln cap="flat" cmpd="sng" w="9525">
            <a:solidFill>
              <a:schemeClr val="dk1"/>
            </a:solidFill>
            <a:prstDash val="dash"/>
            <a:round/>
            <a:headEnd len="med" w="med" type="none"/>
            <a:tailEnd len="med" w="med" type="triangle"/>
          </a:ln>
        </p:spPr>
      </p:cxnSp>
      <p:cxnSp>
        <p:nvCxnSpPr>
          <p:cNvPr id="945" name="Google Shape;945;g2919e7f7220_0_26"/>
          <p:cNvCxnSpPr/>
          <p:nvPr/>
        </p:nvCxnSpPr>
        <p:spPr>
          <a:xfrm flipH="1">
            <a:off x="8381863" y="2498725"/>
            <a:ext cx="525600" cy="806400"/>
          </a:xfrm>
          <a:prstGeom prst="straightConnector1">
            <a:avLst/>
          </a:prstGeom>
          <a:noFill/>
          <a:ln cap="flat" cmpd="sng" w="28575">
            <a:solidFill>
              <a:schemeClr val="dk1"/>
            </a:solidFill>
            <a:prstDash val="solid"/>
            <a:round/>
            <a:headEnd len="med" w="med" type="none"/>
            <a:tailEnd len="med" w="med" type="triangle"/>
          </a:ln>
        </p:spPr>
      </p:cxnSp>
      <p:cxnSp>
        <p:nvCxnSpPr>
          <p:cNvPr id="946" name="Google Shape;946;g2919e7f7220_0_26"/>
          <p:cNvCxnSpPr/>
          <p:nvPr/>
        </p:nvCxnSpPr>
        <p:spPr>
          <a:xfrm>
            <a:off x="8907463" y="2498725"/>
            <a:ext cx="525600" cy="690600"/>
          </a:xfrm>
          <a:prstGeom prst="straightConnector1">
            <a:avLst/>
          </a:prstGeom>
          <a:noFill/>
          <a:ln cap="flat" cmpd="sng" w="9525">
            <a:solidFill>
              <a:schemeClr val="dk1"/>
            </a:solidFill>
            <a:prstDash val="dash"/>
            <a:round/>
            <a:headEnd len="med" w="med" type="none"/>
            <a:tailEnd len="med" w="med" type="triangle"/>
          </a:ln>
        </p:spPr>
      </p:cxnSp>
      <p:sp>
        <p:nvSpPr>
          <p:cNvPr id="947" name="Google Shape;947;g2919e7f7220_0_26"/>
          <p:cNvSpPr/>
          <p:nvPr/>
        </p:nvSpPr>
        <p:spPr>
          <a:xfrm>
            <a:off x="8264525" y="3305175"/>
            <a:ext cx="292200" cy="287400"/>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a:ea typeface="Palatino"/>
              <a:cs typeface="Palatino"/>
              <a:sym typeface="Palatino"/>
            </a:endParaRPr>
          </a:p>
        </p:txBody>
      </p:sp>
      <p:cxnSp>
        <p:nvCxnSpPr>
          <p:cNvPr id="948" name="Google Shape;948;g2919e7f7220_0_26"/>
          <p:cNvCxnSpPr/>
          <p:nvPr/>
        </p:nvCxnSpPr>
        <p:spPr>
          <a:xfrm flipH="1">
            <a:off x="7696163" y="3592513"/>
            <a:ext cx="690600" cy="465000"/>
          </a:xfrm>
          <a:prstGeom prst="straightConnector1">
            <a:avLst/>
          </a:prstGeom>
          <a:noFill/>
          <a:ln cap="flat" cmpd="sng" w="9525">
            <a:solidFill>
              <a:schemeClr val="dk1"/>
            </a:solidFill>
            <a:prstDash val="dash"/>
            <a:round/>
            <a:headEnd len="med" w="med" type="none"/>
            <a:tailEnd len="med" w="med" type="triangle"/>
          </a:ln>
        </p:spPr>
      </p:cxnSp>
      <p:cxnSp>
        <p:nvCxnSpPr>
          <p:cNvPr id="949" name="Google Shape;949;g2919e7f7220_0_26"/>
          <p:cNvCxnSpPr/>
          <p:nvPr/>
        </p:nvCxnSpPr>
        <p:spPr>
          <a:xfrm>
            <a:off x="8386763" y="3592513"/>
            <a:ext cx="757200" cy="388800"/>
          </a:xfrm>
          <a:prstGeom prst="straightConnector1">
            <a:avLst/>
          </a:prstGeom>
          <a:noFill/>
          <a:ln cap="flat" cmpd="sng" w="9525">
            <a:solidFill>
              <a:schemeClr val="dk1"/>
            </a:solidFill>
            <a:prstDash val="dash"/>
            <a:round/>
            <a:headEnd len="med" w="med" type="none"/>
            <a:tailEnd len="med" w="med" type="triangle"/>
          </a:ln>
        </p:spPr>
      </p:cxnSp>
      <p:cxnSp>
        <p:nvCxnSpPr>
          <p:cNvPr id="950" name="Google Shape;950;g2919e7f7220_0_26"/>
          <p:cNvCxnSpPr/>
          <p:nvPr/>
        </p:nvCxnSpPr>
        <p:spPr>
          <a:xfrm flipH="1">
            <a:off x="7945463" y="3592513"/>
            <a:ext cx="441300" cy="863700"/>
          </a:xfrm>
          <a:prstGeom prst="straightConnector1">
            <a:avLst/>
          </a:prstGeom>
          <a:noFill/>
          <a:ln cap="flat" cmpd="sng" w="9525">
            <a:solidFill>
              <a:schemeClr val="lt1"/>
            </a:solidFill>
            <a:prstDash val="dash"/>
            <a:round/>
            <a:headEnd len="med" w="med" type="none"/>
            <a:tailEnd len="med" w="med" type="triangle"/>
          </a:ln>
        </p:spPr>
      </p:cxnSp>
      <p:cxnSp>
        <p:nvCxnSpPr>
          <p:cNvPr id="951" name="Google Shape;951;g2919e7f7220_0_26"/>
          <p:cNvCxnSpPr/>
          <p:nvPr/>
        </p:nvCxnSpPr>
        <p:spPr>
          <a:xfrm>
            <a:off x="8386763" y="3592513"/>
            <a:ext cx="423900" cy="863700"/>
          </a:xfrm>
          <a:prstGeom prst="straightConnector1">
            <a:avLst/>
          </a:prstGeom>
          <a:noFill/>
          <a:ln cap="flat" cmpd="sng" w="28575">
            <a:solidFill>
              <a:srgbClr val="C00000"/>
            </a:solidFill>
            <a:prstDash val="solid"/>
            <a:round/>
            <a:headEnd len="med" w="med" type="none"/>
            <a:tailEnd len="med" w="med" type="triangle"/>
          </a:ln>
        </p:spPr>
      </p:cxnSp>
      <p:sp>
        <p:nvSpPr>
          <p:cNvPr id="952" name="Google Shape;952;g2919e7f7220_0_26"/>
          <p:cNvSpPr txBox="1"/>
          <p:nvPr/>
        </p:nvSpPr>
        <p:spPr>
          <a:xfrm>
            <a:off x="8674100" y="2740025"/>
            <a:ext cx="292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alatino"/>
                <a:ea typeface="Palatino"/>
                <a:cs typeface="Palatino"/>
                <a:sym typeface="Palatino"/>
              </a:rPr>
              <a:t>a</a:t>
            </a:r>
            <a:endParaRPr/>
          </a:p>
        </p:txBody>
      </p:sp>
      <p:sp>
        <p:nvSpPr>
          <p:cNvPr id="953" name="Google Shape;953;g2919e7f7220_0_26"/>
          <p:cNvSpPr txBox="1"/>
          <p:nvPr/>
        </p:nvSpPr>
        <p:spPr>
          <a:xfrm>
            <a:off x="9083675" y="2209800"/>
            <a:ext cx="292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FF"/>
                </a:solidFill>
                <a:latin typeface="Palatino"/>
                <a:ea typeface="Palatino"/>
                <a:cs typeface="Palatino"/>
                <a:sym typeface="Palatino"/>
              </a:rPr>
              <a:t>s</a:t>
            </a:r>
            <a:endParaRPr/>
          </a:p>
        </p:txBody>
      </p:sp>
      <p:sp>
        <p:nvSpPr>
          <p:cNvPr id="954" name="Google Shape;954;g2919e7f7220_0_26"/>
          <p:cNvSpPr txBox="1"/>
          <p:nvPr/>
        </p:nvSpPr>
        <p:spPr>
          <a:xfrm>
            <a:off x="8991600" y="4456113"/>
            <a:ext cx="381000" cy="369300"/>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en-US" sz="1800">
                <a:solidFill>
                  <a:srgbClr val="0000FF"/>
                </a:solidFill>
                <a:latin typeface="Palatino"/>
                <a:ea typeface="Palatino"/>
                <a:cs typeface="Palatino"/>
                <a:sym typeface="Palatino"/>
              </a:rPr>
              <a:t>s’</a:t>
            </a:r>
            <a:endParaRPr/>
          </a:p>
        </p:txBody>
      </p:sp>
      <p:sp>
        <p:nvSpPr>
          <p:cNvPr id="955" name="Google Shape;955;g2919e7f7220_0_26"/>
          <p:cNvSpPr txBox="1"/>
          <p:nvPr/>
        </p:nvSpPr>
        <p:spPr>
          <a:xfrm>
            <a:off x="8556625" y="3305175"/>
            <a:ext cx="584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8000"/>
                </a:solidFill>
                <a:latin typeface="Palatino"/>
                <a:ea typeface="Palatino"/>
                <a:cs typeface="Palatino"/>
                <a:sym typeface="Palatino"/>
              </a:rPr>
              <a:t>s, a</a:t>
            </a:r>
            <a:endParaRPr/>
          </a:p>
        </p:txBody>
      </p:sp>
      <p:cxnSp>
        <p:nvCxnSpPr>
          <p:cNvPr id="956" name="Google Shape;956;g2919e7f7220_0_26"/>
          <p:cNvCxnSpPr/>
          <p:nvPr/>
        </p:nvCxnSpPr>
        <p:spPr>
          <a:xfrm flipH="1">
            <a:off x="7388088" y="4745038"/>
            <a:ext cx="1401900" cy="403200"/>
          </a:xfrm>
          <a:prstGeom prst="straightConnector1">
            <a:avLst/>
          </a:prstGeom>
          <a:noFill/>
          <a:ln cap="flat" cmpd="sng" w="9525">
            <a:solidFill>
              <a:schemeClr val="dk1"/>
            </a:solidFill>
            <a:prstDash val="dash"/>
            <a:round/>
            <a:headEnd len="med" w="med" type="none"/>
            <a:tailEnd len="med" w="med" type="triangle"/>
          </a:ln>
        </p:spPr>
      </p:cxnSp>
      <p:cxnSp>
        <p:nvCxnSpPr>
          <p:cNvPr id="957" name="Google Shape;957;g2919e7f7220_0_26"/>
          <p:cNvCxnSpPr/>
          <p:nvPr/>
        </p:nvCxnSpPr>
        <p:spPr>
          <a:xfrm flipH="1">
            <a:off x="8264388" y="4745038"/>
            <a:ext cx="525600" cy="403200"/>
          </a:xfrm>
          <a:prstGeom prst="straightConnector1">
            <a:avLst/>
          </a:prstGeom>
          <a:noFill/>
          <a:ln cap="flat" cmpd="sng" w="28575">
            <a:solidFill>
              <a:schemeClr val="dk1"/>
            </a:solidFill>
            <a:prstDash val="solid"/>
            <a:round/>
            <a:headEnd len="med" w="med" type="none"/>
            <a:tailEnd len="med" w="med" type="triangle"/>
          </a:ln>
        </p:spPr>
      </p:cxnSp>
      <p:cxnSp>
        <p:nvCxnSpPr>
          <p:cNvPr id="958" name="Google Shape;958;g2919e7f7220_0_26"/>
          <p:cNvCxnSpPr/>
          <p:nvPr/>
        </p:nvCxnSpPr>
        <p:spPr>
          <a:xfrm>
            <a:off x="8789988" y="4745038"/>
            <a:ext cx="527100" cy="344400"/>
          </a:xfrm>
          <a:prstGeom prst="straightConnector1">
            <a:avLst/>
          </a:prstGeom>
          <a:noFill/>
          <a:ln cap="flat" cmpd="sng" w="9525">
            <a:solidFill>
              <a:schemeClr val="dk1"/>
            </a:solidFill>
            <a:prstDash val="dash"/>
            <a:round/>
            <a:headEnd len="med" w="med" type="none"/>
            <a:tailEnd len="med" w="med" type="triangle"/>
          </a:ln>
        </p:spPr>
      </p:cxnSp>
      <p:sp>
        <p:nvSpPr>
          <p:cNvPr id="959" name="Google Shape;959;g2919e7f7220_0_26"/>
          <p:cNvSpPr txBox="1"/>
          <p:nvPr/>
        </p:nvSpPr>
        <p:spPr>
          <a:xfrm>
            <a:off x="9723438" y="4016375"/>
            <a:ext cx="2163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00000"/>
                </a:solidFill>
                <a:latin typeface="Palatino"/>
                <a:ea typeface="Palatino"/>
                <a:cs typeface="Palatino"/>
                <a:sym typeface="Palatino"/>
              </a:rPr>
              <a:t>(s,a,s’) is a </a:t>
            </a:r>
            <a:br>
              <a:rPr lang="en-US" sz="2000">
                <a:solidFill>
                  <a:srgbClr val="C00000"/>
                </a:solidFill>
                <a:latin typeface="Palatino"/>
                <a:ea typeface="Palatino"/>
                <a:cs typeface="Palatino"/>
                <a:sym typeface="Palatino"/>
              </a:rPr>
            </a:br>
            <a:r>
              <a:rPr i="1" lang="en-US" sz="2000">
                <a:solidFill>
                  <a:srgbClr val="C00000"/>
                </a:solidFill>
                <a:latin typeface="Palatino"/>
                <a:ea typeface="Palatino"/>
                <a:cs typeface="Palatino"/>
                <a:sym typeface="Palatino"/>
              </a:rPr>
              <a:t>transition</a:t>
            </a:r>
            <a:endParaRPr/>
          </a:p>
        </p:txBody>
      </p:sp>
      <p:sp>
        <p:nvSpPr>
          <p:cNvPr id="960" name="Google Shape;960;g2919e7f7220_0_26"/>
          <p:cNvSpPr txBox="1"/>
          <p:nvPr/>
        </p:nvSpPr>
        <p:spPr>
          <a:xfrm>
            <a:off x="7924800" y="4008438"/>
            <a:ext cx="81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alatino"/>
                <a:ea typeface="Palatino"/>
                <a:cs typeface="Palatino"/>
                <a:sym typeface="Palatino"/>
              </a:rPr>
              <a:t>s,a,s’</a:t>
            </a:r>
            <a:endParaRPr/>
          </a:p>
        </p:txBody>
      </p:sp>
      <p:sp>
        <p:nvSpPr>
          <p:cNvPr id="961" name="Google Shape;961;g2919e7f7220_0_26"/>
          <p:cNvSpPr txBox="1"/>
          <p:nvPr/>
        </p:nvSpPr>
        <p:spPr>
          <a:xfrm>
            <a:off x="9723438" y="2076450"/>
            <a:ext cx="1052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FF"/>
                </a:solidFill>
                <a:latin typeface="Palatino"/>
                <a:ea typeface="Palatino"/>
                <a:cs typeface="Palatino"/>
                <a:sym typeface="Palatino"/>
              </a:rPr>
              <a:t>s is a </a:t>
            </a:r>
            <a:r>
              <a:rPr i="1" lang="en-US" sz="2000">
                <a:solidFill>
                  <a:srgbClr val="0000FF"/>
                </a:solidFill>
                <a:latin typeface="Palatino"/>
                <a:ea typeface="Palatino"/>
                <a:cs typeface="Palatino"/>
                <a:sym typeface="Palatino"/>
              </a:rPr>
              <a:t>state</a:t>
            </a:r>
            <a:endParaRPr/>
          </a:p>
        </p:txBody>
      </p:sp>
      <p:sp>
        <p:nvSpPr>
          <p:cNvPr id="962" name="Google Shape;962;g2919e7f7220_0_26"/>
          <p:cNvSpPr txBox="1"/>
          <p:nvPr/>
        </p:nvSpPr>
        <p:spPr>
          <a:xfrm>
            <a:off x="9723438" y="3048000"/>
            <a:ext cx="1295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8000"/>
                </a:solidFill>
                <a:latin typeface="Palatino"/>
                <a:ea typeface="Palatino"/>
                <a:cs typeface="Palatino"/>
                <a:sym typeface="Palatino"/>
              </a:rPr>
              <a:t>(s, a) is a </a:t>
            </a:r>
            <a:r>
              <a:rPr i="1" lang="en-US" sz="2000">
                <a:solidFill>
                  <a:srgbClr val="008000"/>
                </a:solidFill>
                <a:latin typeface="Palatino"/>
                <a:ea typeface="Palatino"/>
                <a:cs typeface="Palatino"/>
                <a:sym typeface="Palatino"/>
              </a:rPr>
              <a:t>q-state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2919e7f7220_0_53"/>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400">
                <a:latin typeface="Calibri"/>
                <a:ea typeface="Calibri"/>
                <a:cs typeface="Calibri"/>
                <a:sym typeface="Calibri"/>
              </a:rPr>
              <a:t>Value Iteration</a:t>
            </a:r>
            <a:endParaRPr/>
          </a:p>
        </p:txBody>
      </p:sp>
      <p:sp>
        <p:nvSpPr>
          <p:cNvPr id="969" name="Google Shape;969;g2919e7f7220_0_53"/>
          <p:cNvSpPr txBox="1"/>
          <p:nvPr>
            <p:ph idx="1" type="body"/>
          </p:nvPr>
        </p:nvSpPr>
        <p:spPr>
          <a:xfrm>
            <a:off x="457200" y="1447800"/>
            <a:ext cx="11277600" cy="4800600"/>
          </a:xfrm>
          <a:prstGeom prst="rect">
            <a:avLst/>
          </a:prstGeom>
          <a:noFill/>
          <a:ln>
            <a:noFill/>
          </a:ln>
        </p:spPr>
        <p:txBody>
          <a:bodyPr anchorCtr="0" anchor="t" bIns="45700" lIns="91425" spcFirstLastPara="1" rIns="91425" wrap="square" tIns="45700">
            <a:normAutofit/>
          </a:bodyPr>
          <a:lstStyle/>
          <a:p>
            <a:pPr indent="-190482" lvl="0" marL="342882" rtl="0" algn="l">
              <a:lnSpc>
                <a:spcPct val="80000"/>
              </a:lnSpc>
              <a:spcBef>
                <a:spcPts val="0"/>
              </a:spcBef>
              <a:spcAft>
                <a:spcPts val="0"/>
              </a:spcAft>
              <a:buSzPts val="2400"/>
              <a:buNone/>
            </a:pPr>
            <a:r>
              <a:rPr lang="en-US" sz="2400"/>
              <a:t>Start with V</a:t>
            </a:r>
            <a:r>
              <a:rPr baseline="-25000" lang="en-US" sz="2400"/>
              <a:t>0</a:t>
            </a:r>
            <a:r>
              <a:rPr lang="en-US" sz="2400"/>
              <a:t>(s) = 0: no time steps left means an expected reward sum of zero</a:t>
            </a:r>
            <a:endParaRPr/>
          </a:p>
          <a:p>
            <a:pPr indent="-126988" lvl="2" marL="1142941" rtl="0" algn="l">
              <a:lnSpc>
                <a:spcPct val="80000"/>
              </a:lnSpc>
              <a:spcBef>
                <a:spcPts val="320"/>
              </a:spcBef>
              <a:spcAft>
                <a:spcPts val="0"/>
              </a:spcAft>
              <a:buSzPts val="1600"/>
              <a:buNone/>
            </a:pPr>
            <a:r>
              <a:t/>
            </a:r>
            <a:endParaRPr sz="1600"/>
          </a:p>
          <a:p>
            <a:pPr indent="-190482" lvl="0" marL="342882" rtl="0" algn="l">
              <a:lnSpc>
                <a:spcPct val="80000"/>
              </a:lnSpc>
              <a:spcBef>
                <a:spcPts val="480"/>
              </a:spcBef>
              <a:spcAft>
                <a:spcPts val="0"/>
              </a:spcAft>
              <a:buSzPts val="2400"/>
              <a:buNone/>
            </a:pPr>
            <a:r>
              <a:rPr lang="en-US" sz="2400"/>
              <a:t>Given vector of V</a:t>
            </a:r>
            <a:r>
              <a:rPr baseline="-25000" lang="en-US" sz="2400"/>
              <a:t>k</a:t>
            </a:r>
            <a:r>
              <a:rPr lang="en-US" sz="2400"/>
              <a:t>(s) values, do one ply of expectimax from each state:</a:t>
            </a:r>
            <a:endParaRPr/>
          </a:p>
          <a:p>
            <a:pPr indent="-158737" lvl="1" marL="742913" rtl="0" algn="l">
              <a:lnSpc>
                <a:spcPct val="80000"/>
              </a:lnSpc>
              <a:spcBef>
                <a:spcPts val="400"/>
              </a:spcBef>
              <a:spcAft>
                <a:spcPts val="0"/>
              </a:spcAft>
              <a:buSzPts val="2000"/>
              <a:buNone/>
            </a:pPr>
            <a:r>
              <a:t/>
            </a:r>
            <a:endParaRPr sz="2000"/>
          </a:p>
          <a:p>
            <a:pPr indent="-158737" lvl="1" marL="742913" rtl="0" algn="l">
              <a:lnSpc>
                <a:spcPct val="80000"/>
              </a:lnSpc>
              <a:spcBef>
                <a:spcPts val="400"/>
              </a:spcBef>
              <a:spcAft>
                <a:spcPts val="0"/>
              </a:spcAft>
              <a:buSzPts val="2000"/>
              <a:buNone/>
            </a:pPr>
            <a:r>
              <a:t/>
            </a:r>
            <a:endParaRPr sz="2000"/>
          </a:p>
          <a:p>
            <a:pPr indent="-158737" lvl="1" marL="742913" rtl="0" algn="l">
              <a:lnSpc>
                <a:spcPct val="80000"/>
              </a:lnSpc>
              <a:spcBef>
                <a:spcPts val="400"/>
              </a:spcBef>
              <a:spcAft>
                <a:spcPts val="0"/>
              </a:spcAft>
              <a:buSzPts val="2000"/>
              <a:buNone/>
            </a:pPr>
            <a:r>
              <a:t/>
            </a:r>
            <a:endParaRPr sz="2000"/>
          </a:p>
          <a:p>
            <a:pPr indent="-158737" lvl="1" marL="742913" rtl="0" algn="l">
              <a:lnSpc>
                <a:spcPct val="80000"/>
              </a:lnSpc>
              <a:spcBef>
                <a:spcPts val="400"/>
              </a:spcBef>
              <a:spcAft>
                <a:spcPts val="0"/>
              </a:spcAft>
              <a:buSzPts val="2000"/>
              <a:buNone/>
            </a:pPr>
            <a:r>
              <a:t/>
            </a:r>
            <a:endParaRPr sz="2000"/>
          </a:p>
          <a:p>
            <a:pPr indent="-190482" lvl="0" marL="342882" rtl="0" algn="l">
              <a:lnSpc>
                <a:spcPct val="80000"/>
              </a:lnSpc>
              <a:spcBef>
                <a:spcPts val="480"/>
              </a:spcBef>
              <a:spcAft>
                <a:spcPts val="0"/>
              </a:spcAft>
              <a:buSzPts val="2400"/>
              <a:buNone/>
            </a:pPr>
            <a:r>
              <a:rPr lang="en-US" sz="2400"/>
              <a:t>Repeat until convergence, which yields V*</a:t>
            </a:r>
            <a:endParaRPr/>
          </a:p>
          <a:p>
            <a:pPr indent="-158737" lvl="1" marL="742913" rtl="0" algn="l">
              <a:lnSpc>
                <a:spcPct val="80000"/>
              </a:lnSpc>
              <a:spcBef>
                <a:spcPts val="400"/>
              </a:spcBef>
              <a:spcAft>
                <a:spcPts val="0"/>
              </a:spcAft>
              <a:buSzPts val="2000"/>
              <a:buNone/>
            </a:pPr>
            <a:r>
              <a:t/>
            </a:r>
            <a:endParaRPr sz="2000"/>
          </a:p>
          <a:p>
            <a:pPr indent="-158737" lvl="1" marL="742913" rtl="0" algn="l">
              <a:lnSpc>
                <a:spcPct val="80000"/>
              </a:lnSpc>
              <a:spcBef>
                <a:spcPts val="400"/>
              </a:spcBef>
              <a:spcAft>
                <a:spcPts val="0"/>
              </a:spcAft>
              <a:buSzPts val="2000"/>
              <a:buNone/>
            </a:pPr>
            <a:r>
              <a:t/>
            </a:r>
            <a:endParaRPr sz="2000"/>
          </a:p>
          <a:p>
            <a:pPr indent="-190482" lvl="0" marL="342882" rtl="0" algn="l">
              <a:lnSpc>
                <a:spcPct val="80000"/>
              </a:lnSpc>
              <a:spcBef>
                <a:spcPts val="480"/>
              </a:spcBef>
              <a:spcAft>
                <a:spcPts val="0"/>
              </a:spcAft>
              <a:buSzPts val="2400"/>
              <a:buNone/>
            </a:pPr>
            <a:r>
              <a:rPr lang="en-US" sz="2400"/>
              <a:t>Complexity of each iteration: O(S</a:t>
            </a:r>
            <a:r>
              <a:rPr baseline="30000" lang="en-US" sz="2400"/>
              <a:t>2</a:t>
            </a:r>
            <a:r>
              <a:rPr lang="en-US" sz="2400"/>
              <a:t>A)</a:t>
            </a:r>
            <a:endParaRPr/>
          </a:p>
          <a:p>
            <a:pPr indent="-158737" lvl="1" marL="742913" rtl="0" algn="l">
              <a:lnSpc>
                <a:spcPct val="80000"/>
              </a:lnSpc>
              <a:spcBef>
                <a:spcPts val="400"/>
              </a:spcBef>
              <a:spcAft>
                <a:spcPts val="0"/>
              </a:spcAft>
              <a:buSzPts val="2000"/>
              <a:buNone/>
            </a:pPr>
            <a:r>
              <a:t/>
            </a:r>
            <a:endParaRPr sz="2000"/>
          </a:p>
          <a:p>
            <a:pPr indent="-190482" lvl="0" marL="342882" rtl="0" algn="l">
              <a:lnSpc>
                <a:spcPct val="80000"/>
              </a:lnSpc>
              <a:spcBef>
                <a:spcPts val="480"/>
              </a:spcBef>
              <a:spcAft>
                <a:spcPts val="0"/>
              </a:spcAft>
              <a:buSzPts val="2400"/>
              <a:buNone/>
            </a:pPr>
            <a:r>
              <a:rPr lang="en-US" sz="2400"/>
              <a:t>Theorem: will converge to unique optimal values</a:t>
            </a:r>
            <a:endParaRPr/>
          </a:p>
          <a:p>
            <a:pPr indent="-158737" lvl="1" marL="742913" rtl="0" algn="l">
              <a:lnSpc>
                <a:spcPct val="80000"/>
              </a:lnSpc>
              <a:spcBef>
                <a:spcPts val="400"/>
              </a:spcBef>
              <a:spcAft>
                <a:spcPts val="0"/>
              </a:spcAft>
              <a:buSzPts val="2000"/>
              <a:buNone/>
            </a:pPr>
            <a:r>
              <a:rPr lang="en-US" sz="2000"/>
              <a:t>Basic idea: approximations get refined towards optimal values</a:t>
            </a:r>
            <a:endParaRPr/>
          </a:p>
          <a:p>
            <a:pPr indent="-158737" lvl="1" marL="742913" rtl="0" algn="l">
              <a:lnSpc>
                <a:spcPct val="80000"/>
              </a:lnSpc>
              <a:spcBef>
                <a:spcPts val="400"/>
              </a:spcBef>
              <a:spcAft>
                <a:spcPts val="0"/>
              </a:spcAft>
              <a:buSzPts val="2000"/>
              <a:buNone/>
            </a:pPr>
            <a:r>
              <a:rPr lang="en-US" sz="2000"/>
              <a:t>Policy may converge long before values do</a:t>
            </a:r>
            <a:endParaRPr/>
          </a:p>
        </p:txBody>
      </p:sp>
      <p:pic>
        <p:nvPicPr>
          <p:cNvPr descr="txp_fig" id="970" name="Google Shape;970;g2919e7f7220_0_53"/>
          <p:cNvPicPr preferRelativeResize="0"/>
          <p:nvPr/>
        </p:nvPicPr>
        <p:blipFill rotWithShape="1">
          <a:blip r:embed="rId3">
            <a:alphaModFix/>
          </a:blip>
          <a:srcRect b="0" l="0" r="0" t="0"/>
          <a:stretch/>
        </p:blipFill>
        <p:spPr>
          <a:xfrm>
            <a:off x="1142684" y="2667000"/>
            <a:ext cx="7266934" cy="690930"/>
          </a:xfrm>
          <a:prstGeom prst="rect">
            <a:avLst/>
          </a:prstGeom>
          <a:noFill/>
          <a:ln>
            <a:noFill/>
          </a:ln>
        </p:spPr>
      </p:pic>
      <p:grpSp>
        <p:nvGrpSpPr>
          <p:cNvPr id="971" name="Google Shape;971;g2919e7f7220_0_53"/>
          <p:cNvGrpSpPr/>
          <p:nvPr/>
        </p:nvGrpSpPr>
        <p:grpSpPr>
          <a:xfrm>
            <a:off x="9088846" y="2667000"/>
            <a:ext cx="2379254" cy="2347913"/>
            <a:chOff x="2317" y="1401"/>
            <a:chExt cx="1499" cy="1479"/>
          </a:xfrm>
        </p:grpSpPr>
        <p:grpSp>
          <p:nvGrpSpPr>
            <p:cNvPr id="972" name="Google Shape;972;g2919e7f7220_0_53"/>
            <p:cNvGrpSpPr/>
            <p:nvPr/>
          </p:nvGrpSpPr>
          <p:grpSpPr>
            <a:xfrm>
              <a:off x="2503" y="1617"/>
              <a:ext cx="1289" cy="322"/>
              <a:chOff x="1536" y="1680"/>
              <a:chExt cx="2400" cy="300"/>
            </a:xfrm>
          </p:grpSpPr>
          <p:cxnSp>
            <p:nvCxnSpPr>
              <p:cNvPr id="973" name="Google Shape;973;g2919e7f7220_0_53"/>
              <p:cNvCxnSpPr/>
              <p:nvPr/>
            </p:nvCxnSpPr>
            <p:spPr>
              <a:xfrm flipH="1">
                <a:off x="1536" y="1680"/>
                <a:ext cx="1200" cy="300"/>
              </a:xfrm>
              <a:prstGeom prst="straightConnector1">
                <a:avLst/>
              </a:prstGeom>
              <a:noFill/>
              <a:ln cap="flat" cmpd="sng" w="9525">
                <a:solidFill>
                  <a:schemeClr val="dk1"/>
                </a:solidFill>
                <a:prstDash val="dash"/>
                <a:round/>
                <a:headEnd len="med" w="med" type="none"/>
                <a:tailEnd len="med" w="med" type="triangle"/>
              </a:ln>
            </p:spPr>
          </p:cxnSp>
          <p:cxnSp>
            <p:nvCxnSpPr>
              <p:cNvPr id="974" name="Google Shape;974;g2919e7f7220_0_53"/>
              <p:cNvCxnSpPr/>
              <p:nvPr/>
            </p:nvCxnSpPr>
            <p:spPr>
              <a:xfrm>
                <a:off x="2736" y="1680"/>
                <a:ext cx="1200" cy="300"/>
              </a:xfrm>
              <a:prstGeom prst="straightConnector1">
                <a:avLst/>
              </a:prstGeom>
              <a:noFill/>
              <a:ln cap="flat" cmpd="sng" w="9525">
                <a:solidFill>
                  <a:schemeClr val="dk1"/>
                </a:solidFill>
                <a:prstDash val="dash"/>
                <a:round/>
                <a:headEnd len="med" w="med" type="none"/>
                <a:tailEnd len="med" w="med" type="triangle"/>
              </a:ln>
            </p:spPr>
          </p:cxnSp>
          <p:cxnSp>
            <p:nvCxnSpPr>
              <p:cNvPr id="975" name="Google Shape;975;g2919e7f7220_0_53"/>
              <p:cNvCxnSpPr/>
              <p:nvPr/>
            </p:nvCxnSpPr>
            <p:spPr>
              <a:xfrm flipH="1">
                <a:off x="2436" y="1680"/>
                <a:ext cx="300" cy="300"/>
              </a:xfrm>
              <a:prstGeom prst="straightConnector1">
                <a:avLst/>
              </a:prstGeom>
              <a:noFill/>
              <a:ln cap="flat" cmpd="sng" w="28575">
                <a:solidFill>
                  <a:schemeClr val="dk1"/>
                </a:solidFill>
                <a:prstDash val="solid"/>
                <a:round/>
                <a:headEnd len="med" w="med" type="none"/>
                <a:tailEnd len="med" w="med" type="triangle"/>
              </a:ln>
            </p:spPr>
          </p:cxnSp>
          <p:cxnSp>
            <p:nvCxnSpPr>
              <p:cNvPr id="976" name="Google Shape;976;g2919e7f7220_0_53"/>
              <p:cNvCxnSpPr/>
              <p:nvPr/>
            </p:nvCxnSpPr>
            <p:spPr>
              <a:xfrm>
                <a:off x="2736" y="1680"/>
                <a:ext cx="300" cy="300"/>
              </a:xfrm>
              <a:prstGeom prst="straightConnector1">
                <a:avLst/>
              </a:prstGeom>
              <a:noFill/>
              <a:ln cap="flat" cmpd="sng" w="9525">
                <a:solidFill>
                  <a:schemeClr val="dk1"/>
                </a:solidFill>
                <a:prstDash val="dash"/>
                <a:round/>
                <a:headEnd len="med" w="med" type="none"/>
                <a:tailEnd len="med" w="med" type="triangle"/>
              </a:ln>
            </p:spPr>
          </p:cxnSp>
        </p:grpSp>
        <p:sp>
          <p:nvSpPr>
            <p:cNvPr id="977" name="Google Shape;977;g2919e7f7220_0_53"/>
            <p:cNvSpPr/>
            <p:nvPr/>
          </p:nvSpPr>
          <p:spPr>
            <a:xfrm>
              <a:off x="2864" y="1978"/>
              <a:ext cx="0" cy="0"/>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a:ea typeface="Palatino"/>
                <a:cs typeface="Palatino"/>
                <a:sym typeface="Palatino"/>
              </a:endParaRPr>
            </a:p>
          </p:txBody>
        </p:sp>
        <p:grpSp>
          <p:nvGrpSpPr>
            <p:cNvPr id="978" name="Google Shape;978;g2919e7f7220_0_53"/>
            <p:cNvGrpSpPr/>
            <p:nvPr/>
          </p:nvGrpSpPr>
          <p:grpSpPr>
            <a:xfrm>
              <a:off x="2317" y="2107"/>
              <a:ext cx="1201" cy="371"/>
              <a:chOff x="1412" y="2400"/>
              <a:chExt cx="1800" cy="600"/>
            </a:xfrm>
          </p:grpSpPr>
          <p:cxnSp>
            <p:nvCxnSpPr>
              <p:cNvPr id="979" name="Google Shape;979;g2919e7f7220_0_53"/>
              <p:cNvCxnSpPr/>
              <p:nvPr/>
            </p:nvCxnSpPr>
            <p:spPr>
              <a:xfrm flipH="1">
                <a:off x="1412" y="2400"/>
                <a:ext cx="900" cy="600"/>
              </a:xfrm>
              <a:prstGeom prst="straightConnector1">
                <a:avLst/>
              </a:prstGeom>
              <a:noFill/>
              <a:ln cap="flat" cmpd="sng" w="9525">
                <a:solidFill>
                  <a:schemeClr val="dk1"/>
                </a:solidFill>
                <a:prstDash val="dash"/>
                <a:round/>
                <a:headEnd len="med" w="med" type="none"/>
                <a:tailEnd len="med" w="med" type="triangle"/>
              </a:ln>
            </p:spPr>
          </p:cxnSp>
          <p:cxnSp>
            <p:nvCxnSpPr>
              <p:cNvPr id="980" name="Google Shape;980;g2919e7f7220_0_53"/>
              <p:cNvCxnSpPr/>
              <p:nvPr/>
            </p:nvCxnSpPr>
            <p:spPr>
              <a:xfrm>
                <a:off x="2312" y="2400"/>
                <a:ext cx="900" cy="600"/>
              </a:xfrm>
              <a:prstGeom prst="straightConnector1">
                <a:avLst/>
              </a:prstGeom>
              <a:noFill/>
              <a:ln cap="flat" cmpd="sng" w="9525">
                <a:solidFill>
                  <a:schemeClr val="dk1"/>
                </a:solidFill>
                <a:prstDash val="dash"/>
                <a:round/>
                <a:headEnd len="med" w="med" type="none"/>
                <a:tailEnd len="med" w="med" type="triangle"/>
              </a:ln>
            </p:spPr>
          </p:cxnSp>
          <p:cxnSp>
            <p:nvCxnSpPr>
              <p:cNvPr id="981" name="Google Shape;981;g2919e7f7220_0_53"/>
              <p:cNvCxnSpPr/>
              <p:nvPr/>
            </p:nvCxnSpPr>
            <p:spPr>
              <a:xfrm flipH="1">
                <a:off x="2012" y="2400"/>
                <a:ext cx="300" cy="600"/>
              </a:xfrm>
              <a:prstGeom prst="straightConnector1">
                <a:avLst/>
              </a:prstGeom>
              <a:noFill/>
              <a:ln cap="flat" cmpd="sng" w="9525">
                <a:solidFill>
                  <a:schemeClr val="lt1"/>
                </a:solidFill>
                <a:prstDash val="dash"/>
                <a:round/>
                <a:headEnd len="med" w="med" type="none"/>
                <a:tailEnd len="med" w="med" type="triangle"/>
              </a:ln>
            </p:spPr>
          </p:cxnSp>
          <p:cxnSp>
            <p:nvCxnSpPr>
              <p:cNvPr id="982" name="Google Shape;982;g2919e7f7220_0_53"/>
              <p:cNvCxnSpPr/>
              <p:nvPr/>
            </p:nvCxnSpPr>
            <p:spPr>
              <a:xfrm>
                <a:off x="2312" y="2400"/>
                <a:ext cx="300" cy="600"/>
              </a:xfrm>
              <a:prstGeom prst="straightConnector1">
                <a:avLst/>
              </a:prstGeom>
              <a:noFill/>
              <a:ln cap="flat" cmpd="sng" w="28575">
                <a:solidFill>
                  <a:schemeClr val="dk1"/>
                </a:solidFill>
                <a:prstDash val="solid"/>
                <a:round/>
                <a:headEnd len="med" w="med" type="none"/>
                <a:tailEnd len="med" w="med" type="triangle"/>
              </a:ln>
            </p:spPr>
          </p:cxnSp>
        </p:grpSp>
        <p:sp>
          <p:nvSpPr>
            <p:cNvPr id="983" name="Google Shape;983;g2919e7f7220_0_53"/>
            <p:cNvSpPr txBox="1"/>
            <p:nvPr/>
          </p:nvSpPr>
          <p:spPr>
            <a:xfrm>
              <a:off x="3024" y="1680"/>
              <a:ext cx="0" cy="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alatino"/>
                  <a:ea typeface="Palatino"/>
                  <a:cs typeface="Palatino"/>
                  <a:sym typeface="Palatino"/>
                </a:rPr>
                <a:t>a</a:t>
              </a:r>
              <a:endParaRPr/>
            </a:p>
          </p:txBody>
        </p:sp>
        <p:sp>
          <p:nvSpPr>
            <p:cNvPr id="984" name="Google Shape;984;g2919e7f7220_0_53"/>
            <p:cNvSpPr txBox="1"/>
            <p:nvPr/>
          </p:nvSpPr>
          <p:spPr>
            <a:xfrm>
              <a:off x="3216" y="1401"/>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FF"/>
                  </a:solidFill>
                  <a:latin typeface="Palatino"/>
                  <a:ea typeface="Palatino"/>
                  <a:cs typeface="Palatino"/>
                  <a:sym typeface="Palatino"/>
                </a:rPr>
                <a:t>V</a:t>
              </a:r>
              <a:r>
                <a:rPr baseline="-25000" lang="en-US" sz="1800">
                  <a:solidFill>
                    <a:srgbClr val="0000FF"/>
                  </a:solidFill>
                  <a:latin typeface="Palatino"/>
                  <a:ea typeface="Palatino"/>
                  <a:cs typeface="Palatino"/>
                  <a:sym typeface="Palatino"/>
                </a:rPr>
                <a:t>k+1</a:t>
              </a:r>
              <a:r>
                <a:rPr lang="en-US" sz="1800">
                  <a:solidFill>
                    <a:srgbClr val="0000FF"/>
                  </a:solidFill>
                  <a:latin typeface="Palatino"/>
                  <a:ea typeface="Palatino"/>
                  <a:cs typeface="Palatino"/>
                  <a:sym typeface="Palatino"/>
                </a:rPr>
                <a:t>(s)</a:t>
              </a:r>
              <a:endParaRPr/>
            </a:p>
          </p:txBody>
        </p:sp>
        <p:sp>
          <p:nvSpPr>
            <p:cNvPr id="985" name="Google Shape;985;g2919e7f7220_0_53"/>
            <p:cNvSpPr txBox="1"/>
            <p:nvPr/>
          </p:nvSpPr>
          <p:spPr>
            <a:xfrm>
              <a:off x="2976" y="1920"/>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8000"/>
                  </a:solidFill>
                  <a:latin typeface="Palatino"/>
                  <a:ea typeface="Palatino"/>
                  <a:cs typeface="Palatino"/>
                  <a:sym typeface="Palatino"/>
                </a:rPr>
                <a:t>s, a</a:t>
              </a:r>
              <a:endParaRPr/>
            </a:p>
          </p:txBody>
        </p:sp>
        <p:sp>
          <p:nvSpPr>
            <p:cNvPr id="986" name="Google Shape;986;g2919e7f7220_0_53"/>
            <p:cNvSpPr txBox="1"/>
            <p:nvPr/>
          </p:nvSpPr>
          <p:spPr>
            <a:xfrm>
              <a:off x="2592" y="2265"/>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alatino"/>
                  <a:ea typeface="Palatino"/>
                  <a:cs typeface="Palatino"/>
                  <a:sym typeface="Palatino"/>
                </a:rPr>
                <a:t>s,a,s’</a:t>
              </a:r>
              <a:endParaRPr sz="1800">
                <a:solidFill>
                  <a:schemeClr val="dk1"/>
                </a:solidFill>
                <a:latin typeface="Palatino"/>
                <a:ea typeface="Palatino"/>
                <a:cs typeface="Palatino"/>
                <a:sym typeface="Palatino"/>
              </a:endParaRPr>
            </a:p>
          </p:txBody>
        </p:sp>
        <p:sp>
          <p:nvSpPr>
            <p:cNvPr id="987" name="Google Shape;987;g2919e7f7220_0_53"/>
            <p:cNvSpPr txBox="1"/>
            <p:nvPr/>
          </p:nvSpPr>
          <p:spPr>
            <a:xfrm>
              <a:off x="2789" y="2505"/>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FF"/>
                  </a:solidFill>
                  <a:latin typeface="Palatino"/>
                  <a:ea typeface="Palatino"/>
                  <a:cs typeface="Palatino"/>
                  <a:sym typeface="Palatino"/>
                </a:rPr>
                <a:t>V</a:t>
              </a:r>
              <a:r>
                <a:rPr baseline="-25000" lang="en-US" sz="1800">
                  <a:solidFill>
                    <a:srgbClr val="0000FF"/>
                  </a:solidFill>
                  <a:latin typeface="Palatino"/>
                  <a:ea typeface="Palatino"/>
                  <a:cs typeface="Palatino"/>
                  <a:sym typeface="Palatino"/>
                </a:rPr>
                <a:t>k</a:t>
              </a:r>
              <a:r>
                <a:rPr lang="en-US" sz="1800">
                  <a:solidFill>
                    <a:srgbClr val="0000FF"/>
                  </a:solidFill>
                  <a:latin typeface="Palatino"/>
                  <a:ea typeface="Palatino"/>
                  <a:cs typeface="Palatino"/>
                  <a:sym typeface="Palatino"/>
                </a:rPr>
                <a:t>(</a:t>
              </a:r>
              <a:r>
                <a:rPr lang="en-US" sz="1800">
                  <a:solidFill>
                    <a:srgbClr val="0000FF"/>
                  </a:solidFill>
                  <a:latin typeface="Palatino"/>
                  <a:ea typeface="Palatino"/>
                  <a:cs typeface="Palatino"/>
                  <a:sym typeface="Palatino"/>
                </a:rPr>
                <a:t>s’</a:t>
              </a:r>
              <a:r>
                <a:rPr lang="en-US" sz="1800">
                  <a:solidFill>
                    <a:srgbClr val="0000FF"/>
                  </a:solidFill>
                  <a:latin typeface="Palatino"/>
                  <a:ea typeface="Palatino"/>
                  <a:cs typeface="Palatino"/>
                  <a:sym typeface="Palatino"/>
                </a:rPr>
                <a:t>)</a:t>
              </a:r>
              <a:endParaRPr sz="1800">
                <a:solidFill>
                  <a:srgbClr val="0000FF"/>
                </a:solidFill>
                <a:latin typeface="Palatino"/>
                <a:ea typeface="Palatino"/>
                <a:cs typeface="Palatino"/>
                <a:sym typeface="Palatino"/>
              </a:endParaRPr>
            </a:p>
          </p:txBody>
        </p:sp>
      </p:grpSp>
      <p:sp>
        <p:nvSpPr>
          <p:cNvPr id="988" name="Google Shape;988;g2919e7f7220_0_53"/>
          <p:cNvSpPr/>
          <p:nvPr/>
        </p:nvSpPr>
        <p:spPr>
          <a:xfrm>
            <a:off x="9601200" y="4876800"/>
            <a:ext cx="1600200" cy="1752600"/>
          </a:xfrm>
          <a:prstGeom prst="triangle">
            <a:avLst>
              <a:gd fmla="val 50000" name="adj"/>
            </a:avLst>
          </a:prstGeom>
          <a:solidFill>
            <a:srgbClr val="8FAA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g2919e7f7220_0_79"/>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400">
                <a:latin typeface="Calibri"/>
                <a:ea typeface="Calibri"/>
                <a:cs typeface="Calibri"/>
                <a:sym typeface="Calibri"/>
              </a:rPr>
              <a:t>Value Iteration</a:t>
            </a:r>
            <a:endParaRPr sz="4400">
              <a:latin typeface="Calibri"/>
              <a:ea typeface="Calibri"/>
              <a:cs typeface="Calibri"/>
              <a:sym typeface="Calibri"/>
            </a:endParaRPr>
          </a:p>
        </p:txBody>
      </p:sp>
      <p:sp>
        <p:nvSpPr>
          <p:cNvPr id="995" name="Google Shape;995;g2919e7f7220_0_79"/>
          <p:cNvSpPr txBox="1"/>
          <p:nvPr>
            <p:ph idx="1" type="body"/>
          </p:nvPr>
        </p:nvSpPr>
        <p:spPr>
          <a:xfrm>
            <a:off x="457200" y="1447800"/>
            <a:ext cx="11277600" cy="4800600"/>
          </a:xfrm>
          <a:prstGeom prst="rect">
            <a:avLst/>
          </a:prstGeom>
          <a:noFill/>
          <a:ln>
            <a:noFill/>
          </a:ln>
        </p:spPr>
        <p:txBody>
          <a:bodyPr anchorCtr="0" anchor="t" bIns="45700" lIns="91425" spcFirstLastPara="1" rIns="91425" wrap="square" tIns="45700">
            <a:normAutofit/>
          </a:bodyPr>
          <a:lstStyle/>
          <a:p>
            <a:pPr indent="-165082" lvl="0" marL="342882" rtl="0" algn="l">
              <a:lnSpc>
                <a:spcPct val="80000"/>
              </a:lnSpc>
              <a:spcBef>
                <a:spcPts val="0"/>
              </a:spcBef>
              <a:spcAft>
                <a:spcPts val="0"/>
              </a:spcAft>
              <a:buSzPts val="2800"/>
              <a:buNone/>
            </a:pPr>
            <a:r>
              <a:rPr lang="en-US" sz="2800">
                <a:latin typeface="Palatino"/>
                <a:ea typeface="Palatino"/>
                <a:cs typeface="Palatino"/>
                <a:sym typeface="Palatino"/>
              </a:rPr>
              <a:t>Bellman equations </a:t>
            </a:r>
            <a:r>
              <a:rPr lang="en-US" sz="2800">
                <a:solidFill>
                  <a:srgbClr val="C00000"/>
                </a:solidFill>
                <a:latin typeface="Palatino"/>
                <a:ea typeface="Palatino"/>
                <a:cs typeface="Palatino"/>
                <a:sym typeface="Palatino"/>
              </a:rPr>
              <a:t>characterize</a:t>
            </a:r>
            <a:r>
              <a:rPr lang="en-US" sz="2800">
                <a:latin typeface="Palatino"/>
                <a:ea typeface="Palatino"/>
                <a:cs typeface="Palatino"/>
                <a:sym typeface="Palatino"/>
              </a:rPr>
              <a:t> the optimal values:</a:t>
            </a:r>
            <a:endParaRPr/>
          </a:p>
          <a:p>
            <a:pPr indent="-165082" lvl="0" marL="342882" rtl="0" algn="l">
              <a:lnSpc>
                <a:spcPct val="80000"/>
              </a:lnSpc>
              <a:spcBef>
                <a:spcPts val="560"/>
              </a:spcBef>
              <a:spcAft>
                <a:spcPts val="0"/>
              </a:spcAft>
              <a:buSzPts val="2800"/>
              <a:buNone/>
            </a:pPr>
            <a:r>
              <a:t/>
            </a:r>
            <a:endParaRPr sz="2800">
              <a:latin typeface="Palatino"/>
              <a:ea typeface="Palatino"/>
              <a:cs typeface="Palatino"/>
              <a:sym typeface="Palatino"/>
            </a:endParaRPr>
          </a:p>
          <a:p>
            <a:pPr indent="-165082" lvl="0" marL="342882" rtl="0" algn="l">
              <a:lnSpc>
                <a:spcPct val="80000"/>
              </a:lnSpc>
              <a:spcBef>
                <a:spcPts val="560"/>
              </a:spcBef>
              <a:spcAft>
                <a:spcPts val="0"/>
              </a:spcAft>
              <a:buSzPts val="2800"/>
              <a:buNone/>
            </a:pPr>
            <a:r>
              <a:t/>
            </a:r>
            <a:endParaRPr sz="2800">
              <a:latin typeface="Palatino"/>
              <a:ea typeface="Palatino"/>
              <a:cs typeface="Palatino"/>
              <a:sym typeface="Palatino"/>
            </a:endParaRPr>
          </a:p>
          <a:p>
            <a:pPr indent="-165082" lvl="0" marL="342882" rtl="0" algn="l">
              <a:lnSpc>
                <a:spcPct val="80000"/>
              </a:lnSpc>
              <a:spcBef>
                <a:spcPts val="560"/>
              </a:spcBef>
              <a:spcAft>
                <a:spcPts val="0"/>
              </a:spcAft>
              <a:buSzPts val="2800"/>
              <a:buNone/>
            </a:pPr>
            <a:r>
              <a:t/>
            </a:r>
            <a:endParaRPr sz="2800">
              <a:latin typeface="Palatino"/>
              <a:ea typeface="Palatino"/>
              <a:cs typeface="Palatino"/>
              <a:sym typeface="Palatino"/>
            </a:endParaRPr>
          </a:p>
          <a:p>
            <a:pPr indent="-165082" lvl="0" marL="342882" rtl="0" algn="l">
              <a:lnSpc>
                <a:spcPct val="80000"/>
              </a:lnSpc>
              <a:spcBef>
                <a:spcPts val="560"/>
              </a:spcBef>
              <a:spcAft>
                <a:spcPts val="0"/>
              </a:spcAft>
              <a:buSzPts val="2800"/>
              <a:buNone/>
            </a:pPr>
            <a:r>
              <a:t/>
            </a:r>
            <a:endParaRPr sz="2800">
              <a:latin typeface="Palatino"/>
              <a:ea typeface="Palatino"/>
              <a:cs typeface="Palatino"/>
              <a:sym typeface="Palatino"/>
            </a:endParaRPr>
          </a:p>
          <a:p>
            <a:pPr indent="-165082" lvl="0" marL="342882" rtl="0" algn="l">
              <a:lnSpc>
                <a:spcPct val="80000"/>
              </a:lnSpc>
              <a:spcBef>
                <a:spcPts val="560"/>
              </a:spcBef>
              <a:spcAft>
                <a:spcPts val="0"/>
              </a:spcAft>
              <a:buSzPts val="2800"/>
              <a:buNone/>
            </a:pPr>
            <a:r>
              <a:rPr lang="en-US" sz="2800">
                <a:latin typeface="Palatino"/>
                <a:ea typeface="Palatino"/>
                <a:cs typeface="Palatino"/>
                <a:sym typeface="Palatino"/>
              </a:rPr>
              <a:t>Value iteration </a:t>
            </a:r>
            <a:r>
              <a:rPr lang="en-US" sz="2800">
                <a:solidFill>
                  <a:srgbClr val="C00000"/>
                </a:solidFill>
                <a:latin typeface="Palatino"/>
                <a:ea typeface="Palatino"/>
                <a:cs typeface="Palatino"/>
                <a:sym typeface="Palatino"/>
              </a:rPr>
              <a:t>computes</a:t>
            </a:r>
            <a:r>
              <a:rPr lang="en-US" sz="2800">
                <a:latin typeface="Palatino"/>
                <a:ea typeface="Palatino"/>
                <a:cs typeface="Palatino"/>
                <a:sym typeface="Palatino"/>
              </a:rPr>
              <a:t> them:</a:t>
            </a:r>
            <a:endParaRPr/>
          </a:p>
          <a:p>
            <a:pPr indent="-165082" lvl="0" marL="342882" rtl="0" algn="l">
              <a:lnSpc>
                <a:spcPct val="80000"/>
              </a:lnSpc>
              <a:spcBef>
                <a:spcPts val="560"/>
              </a:spcBef>
              <a:spcAft>
                <a:spcPts val="0"/>
              </a:spcAft>
              <a:buSzPts val="2800"/>
              <a:buNone/>
            </a:pPr>
            <a:r>
              <a:t/>
            </a:r>
            <a:endParaRPr sz="2800">
              <a:latin typeface="Palatino"/>
              <a:ea typeface="Palatino"/>
              <a:cs typeface="Palatino"/>
              <a:sym typeface="Palatino"/>
            </a:endParaRPr>
          </a:p>
          <a:p>
            <a:pPr indent="-133337" lvl="1" marL="742913" rtl="0" algn="l">
              <a:lnSpc>
                <a:spcPct val="80000"/>
              </a:lnSpc>
              <a:spcBef>
                <a:spcPts val="480"/>
              </a:spcBef>
              <a:spcAft>
                <a:spcPts val="0"/>
              </a:spcAft>
              <a:buSzPts val="2400"/>
              <a:buNone/>
            </a:pPr>
            <a:r>
              <a:t/>
            </a:r>
            <a:endParaRPr sz="2400">
              <a:latin typeface="Palatino"/>
              <a:ea typeface="Palatino"/>
              <a:cs typeface="Palatino"/>
              <a:sym typeface="Palatino"/>
            </a:endParaRPr>
          </a:p>
          <a:p>
            <a:pPr indent="-133337" lvl="1" marL="742913" rtl="0" algn="l">
              <a:lnSpc>
                <a:spcPct val="80000"/>
              </a:lnSpc>
              <a:spcBef>
                <a:spcPts val="480"/>
              </a:spcBef>
              <a:spcAft>
                <a:spcPts val="0"/>
              </a:spcAft>
              <a:buSzPts val="2400"/>
              <a:buNone/>
            </a:pPr>
            <a:r>
              <a:t/>
            </a:r>
            <a:endParaRPr sz="2400">
              <a:latin typeface="Palatino"/>
              <a:ea typeface="Palatino"/>
              <a:cs typeface="Palatino"/>
              <a:sym typeface="Palatino"/>
            </a:endParaRPr>
          </a:p>
          <a:p>
            <a:pPr indent="-133337" lvl="1" marL="742913" rtl="0" algn="l">
              <a:lnSpc>
                <a:spcPct val="80000"/>
              </a:lnSpc>
              <a:spcBef>
                <a:spcPts val="480"/>
              </a:spcBef>
              <a:spcAft>
                <a:spcPts val="0"/>
              </a:spcAft>
              <a:buSzPts val="2400"/>
              <a:buNone/>
            </a:pPr>
            <a:r>
              <a:t/>
            </a:r>
            <a:endParaRPr sz="2400">
              <a:latin typeface="Palatino"/>
              <a:ea typeface="Palatino"/>
              <a:cs typeface="Palatino"/>
              <a:sym typeface="Palatino"/>
            </a:endParaRPr>
          </a:p>
          <a:p>
            <a:pPr indent="-165082" lvl="0" marL="342882" rtl="0" algn="l">
              <a:lnSpc>
                <a:spcPct val="80000"/>
              </a:lnSpc>
              <a:spcBef>
                <a:spcPts val="560"/>
              </a:spcBef>
              <a:spcAft>
                <a:spcPts val="0"/>
              </a:spcAft>
              <a:buSzPts val="2800"/>
              <a:buNone/>
            </a:pPr>
            <a:r>
              <a:t/>
            </a:r>
            <a:endParaRPr/>
          </a:p>
        </p:txBody>
      </p:sp>
      <p:pic>
        <p:nvPicPr>
          <p:cNvPr descr="txp_fig" id="996" name="Google Shape;996;g2919e7f7220_0_79"/>
          <p:cNvPicPr preferRelativeResize="0"/>
          <p:nvPr/>
        </p:nvPicPr>
        <p:blipFill rotWithShape="1">
          <a:blip r:embed="rId3">
            <a:alphaModFix/>
          </a:blip>
          <a:srcRect b="0" l="0" r="0" t="0"/>
          <a:stretch/>
        </p:blipFill>
        <p:spPr>
          <a:xfrm>
            <a:off x="1371600" y="4343400"/>
            <a:ext cx="7266934" cy="690930"/>
          </a:xfrm>
          <a:prstGeom prst="rect">
            <a:avLst/>
          </a:prstGeom>
          <a:noFill/>
          <a:ln>
            <a:noFill/>
          </a:ln>
        </p:spPr>
      </p:pic>
      <p:grpSp>
        <p:nvGrpSpPr>
          <p:cNvPr id="997" name="Google Shape;997;g2919e7f7220_0_79"/>
          <p:cNvGrpSpPr/>
          <p:nvPr/>
        </p:nvGrpSpPr>
        <p:grpSpPr>
          <a:xfrm>
            <a:off x="9088846" y="1524000"/>
            <a:ext cx="2341216" cy="2652713"/>
            <a:chOff x="2317" y="1209"/>
            <a:chExt cx="1475" cy="1671"/>
          </a:xfrm>
        </p:grpSpPr>
        <p:sp>
          <p:nvSpPr>
            <p:cNvPr id="998" name="Google Shape;998;g2919e7f7220_0_79"/>
            <p:cNvSpPr/>
            <p:nvPr/>
          </p:nvSpPr>
          <p:spPr>
            <a:xfrm>
              <a:off x="3070" y="1488"/>
              <a:ext cx="300" cy="0"/>
            </a:xfrm>
            <a:prstGeom prst="triangle">
              <a:avLst>
                <a:gd fmla="val 50000" name="adj"/>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alatino"/>
                <a:ea typeface="Palatino"/>
                <a:cs typeface="Palatino"/>
                <a:sym typeface="Palatino"/>
              </a:endParaRPr>
            </a:p>
          </p:txBody>
        </p:sp>
        <p:grpSp>
          <p:nvGrpSpPr>
            <p:cNvPr id="999" name="Google Shape;999;g2919e7f7220_0_79"/>
            <p:cNvGrpSpPr/>
            <p:nvPr/>
          </p:nvGrpSpPr>
          <p:grpSpPr>
            <a:xfrm>
              <a:off x="2503" y="1617"/>
              <a:ext cx="1289" cy="322"/>
              <a:chOff x="1536" y="1680"/>
              <a:chExt cx="2400" cy="300"/>
            </a:xfrm>
          </p:grpSpPr>
          <p:cxnSp>
            <p:nvCxnSpPr>
              <p:cNvPr id="1000" name="Google Shape;1000;g2919e7f7220_0_79"/>
              <p:cNvCxnSpPr/>
              <p:nvPr/>
            </p:nvCxnSpPr>
            <p:spPr>
              <a:xfrm flipH="1">
                <a:off x="1536" y="1680"/>
                <a:ext cx="1200" cy="300"/>
              </a:xfrm>
              <a:prstGeom prst="straightConnector1">
                <a:avLst/>
              </a:prstGeom>
              <a:noFill/>
              <a:ln cap="flat" cmpd="sng" w="9525">
                <a:solidFill>
                  <a:schemeClr val="dk1"/>
                </a:solidFill>
                <a:prstDash val="dash"/>
                <a:round/>
                <a:headEnd len="med" w="med" type="none"/>
                <a:tailEnd len="med" w="med" type="triangle"/>
              </a:ln>
            </p:spPr>
          </p:cxnSp>
          <p:cxnSp>
            <p:nvCxnSpPr>
              <p:cNvPr id="1001" name="Google Shape;1001;g2919e7f7220_0_79"/>
              <p:cNvCxnSpPr/>
              <p:nvPr/>
            </p:nvCxnSpPr>
            <p:spPr>
              <a:xfrm>
                <a:off x="2736" y="1680"/>
                <a:ext cx="1200" cy="300"/>
              </a:xfrm>
              <a:prstGeom prst="straightConnector1">
                <a:avLst/>
              </a:prstGeom>
              <a:noFill/>
              <a:ln cap="flat" cmpd="sng" w="9525">
                <a:solidFill>
                  <a:schemeClr val="dk1"/>
                </a:solidFill>
                <a:prstDash val="dash"/>
                <a:round/>
                <a:headEnd len="med" w="med" type="none"/>
                <a:tailEnd len="med" w="med" type="triangle"/>
              </a:ln>
            </p:spPr>
          </p:cxnSp>
          <p:cxnSp>
            <p:nvCxnSpPr>
              <p:cNvPr id="1002" name="Google Shape;1002;g2919e7f7220_0_79"/>
              <p:cNvCxnSpPr/>
              <p:nvPr/>
            </p:nvCxnSpPr>
            <p:spPr>
              <a:xfrm flipH="1">
                <a:off x="2436" y="1680"/>
                <a:ext cx="300" cy="300"/>
              </a:xfrm>
              <a:prstGeom prst="straightConnector1">
                <a:avLst/>
              </a:prstGeom>
              <a:noFill/>
              <a:ln cap="flat" cmpd="sng" w="28575">
                <a:solidFill>
                  <a:schemeClr val="dk1"/>
                </a:solidFill>
                <a:prstDash val="solid"/>
                <a:round/>
                <a:headEnd len="med" w="med" type="none"/>
                <a:tailEnd len="med" w="med" type="triangle"/>
              </a:ln>
            </p:spPr>
          </p:cxnSp>
          <p:cxnSp>
            <p:nvCxnSpPr>
              <p:cNvPr id="1003" name="Google Shape;1003;g2919e7f7220_0_79"/>
              <p:cNvCxnSpPr/>
              <p:nvPr/>
            </p:nvCxnSpPr>
            <p:spPr>
              <a:xfrm>
                <a:off x="2736" y="1680"/>
                <a:ext cx="300" cy="300"/>
              </a:xfrm>
              <a:prstGeom prst="straightConnector1">
                <a:avLst/>
              </a:prstGeom>
              <a:noFill/>
              <a:ln cap="flat" cmpd="sng" w="9525">
                <a:solidFill>
                  <a:schemeClr val="dk1"/>
                </a:solidFill>
                <a:prstDash val="dash"/>
                <a:round/>
                <a:headEnd len="med" w="med" type="none"/>
                <a:tailEnd len="med" w="med" type="triangle"/>
              </a:ln>
            </p:spPr>
          </p:cxnSp>
        </p:grpSp>
        <p:sp>
          <p:nvSpPr>
            <p:cNvPr id="1004" name="Google Shape;1004;g2919e7f7220_0_79"/>
            <p:cNvSpPr/>
            <p:nvPr/>
          </p:nvSpPr>
          <p:spPr>
            <a:xfrm>
              <a:off x="2864" y="1978"/>
              <a:ext cx="0" cy="0"/>
            </a:xfrm>
            <a:prstGeom prst="ellipse">
              <a:avLst/>
            </a:prstGeom>
            <a:solidFill>
              <a:srgbClr val="008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a:ea typeface="Palatino"/>
                <a:cs typeface="Palatino"/>
                <a:sym typeface="Palatino"/>
              </a:endParaRPr>
            </a:p>
          </p:txBody>
        </p:sp>
        <p:grpSp>
          <p:nvGrpSpPr>
            <p:cNvPr id="1005" name="Google Shape;1005;g2919e7f7220_0_79"/>
            <p:cNvGrpSpPr/>
            <p:nvPr/>
          </p:nvGrpSpPr>
          <p:grpSpPr>
            <a:xfrm>
              <a:off x="2317" y="2107"/>
              <a:ext cx="1201" cy="371"/>
              <a:chOff x="1412" y="2400"/>
              <a:chExt cx="1800" cy="600"/>
            </a:xfrm>
          </p:grpSpPr>
          <p:cxnSp>
            <p:nvCxnSpPr>
              <p:cNvPr id="1006" name="Google Shape;1006;g2919e7f7220_0_79"/>
              <p:cNvCxnSpPr/>
              <p:nvPr/>
            </p:nvCxnSpPr>
            <p:spPr>
              <a:xfrm flipH="1">
                <a:off x="1412" y="2400"/>
                <a:ext cx="900" cy="600"/>
              </a:xfrm>
              <a:prstGeom prst="straightConnector1">
                <a:avLst/>
              </a:prstGeom>
              <a:noFill/>
              <a:ln cap="flat" cmpd="sng" w="9525">
                <a:solidFill>
                  <a:schemeClr val="dk1"/>
                </a:solidFill>
                <a:prstDash val="dash"/>
                <a:round/>
                <a:headEnd len="med" w="med" type="none"/>
                <a:tailEnd len="med" w="med" type="triangle"/>
              </a:ln>
            </p:spPr>
          </p:cxnSp>
          <p:cxnSp>
            <p:nvCxnSpPr>
              <p:cNvPr id="1007" name="Google Shape;1007;g2919e7f7220_0_79"/>
              <p:cNvCxnSpPr/>
              <p:nvPr/>
            </p:nvCxnSpPr>
            <p:spPr>
              <a:xfrm>
                <a:off x="2312" y="2400"/>
                <a:ext cx="900" cy="600"/>
              </a:xfrm>
              <a:prstGeom prst="straightConnector1">
                <a:avLst/>
              </a:prstGeom>
              <a:noFill/>
              <a:ln cap="flat" cmpd="sng" w="9525">
                <a:solidFill>
                  <a:schemeClr val="dk1"/>
                </a:solidFill>
                <a:prstDash val="dash"/>
                <a:round/>
                <a:headEnd len="med" w="med" type="none"/>
                <a:tailEnd len="med" w="med" type="triangle"/>
              </a:ln>
            </p:spPr>
          </p:cxnSp>
          <p:cxnSp>
            <p:nvCxnSpPr>
              <p:cNvPr id="1008" name="Google Shape;1008;g2919e7f7220_0_79"/>
              <p:cNvCxnSpPr/>
              <p:nvPr/>
            </p:nvCxnSpPr>
            <p:spPr>
              <a:xfrm flipH="1">
                <a:off x="2012" y="2400"/>
                <a:ext cx="300" cy="600"/>
              </a:xfrm>
              <a:prstGeom prst="straightConnector1">
                <a:avLst/>
              </a:prstGeom>
              <a:noFill/>
              <a:ln cap="flat" cmpd="sng" w="9525">
                <a:solidFill>
                  <a:schemeClr val="lt1"/>
                </a:solidFill>
                <a:prstDash val="dash"/>
                <a:round/>
                <a:headEnd len="med" w="med" type="none"/>
                <a:tailEnd len="med" w="med" type="triangle"/>
              </a:ln>
            </p:spPr>
          </p:cxnSp>
          <p:cxnSp>
            <p:nvCxnSpPr>
              <p:cNvPr id="1009" name="Google Shape;1009;g2919e7f7220_0_79"/>
              <p:cNvCxnSpPr/>
              <p:nvPr/>
            </p:nvCxnSpPr>
            <p:spPr>
              <a:xfrm>
                <a:off x="2312" y="2400"/>
                <a:ext cx="300" cy="600"/>
              </a:xfrm>
              <a:prstGeom prst="straightConnector1">
                <a:avLst/>
              </a:prstGeom>
              <a:noFill/>
              <a:ln cap="flat" cmpd="sng" w="28575">
                <a:solidFill>
                  <a:schemeClr val="dk1"/>
                </a:solidFill>
                <a:prstDash val="solid"/>
                <a:round/>
                <a:headEnd len="med" w="med" type="none"/>
                <a:tailEnd len="med" w="med" type="triangle"/>
              </a:ln>
            </p:spPr>
          </p:cxnSp>
        </p:grpSp>
        <p:sp>
          <p:nvSpPr>
            <p:cNvPr id="1010" name="Google Shape;1010;g2919e7f7220_0_79"/>
            <p:cNvSpPr txBox="1"/>
            <p:nvPr/>
          </p:nvSpPr>
          <p:spPr>
            <a:xfrm>
              <a:off x="3024" y="1680"/>
              <a:ext cx="0" cy="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alatino"/>
                  <a:ea typeface="Palatino"/>
                  <a:cs typeface="Palatino"/>
                  <a:sym typeface="Palatino"/>
                </a:rPr>
                <a:t>a</a:t>
              </a:r>
              <a:endParaRPr/>
            </a:p>
          </p:txBody>
        </p:sp>
        <p:sp>
          <p:nvSpPr>
            <p:cNvPr id="1011" name="Google Shape;1011;g2919e7f7220_0_79"/>
            <p:cNvSpPr txBox="1"/>
            <p:nvPr/>
          </p:nvSpPr>
          <p:spPr>
            <a:xfrm>
              <a:off x="2976" y="1209"/>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FF"/>
                  </a:solidFill>
                  <a:latin typeface="Palatino"/>
                  <a:ea typeface="Palatino"/>
                  <a:cs typeface="Palatino"/>
                  <a:sym typeface="Palatino"/>
                </a:rPr>
                <a:t>V(s)</a:t>
              </a:r>
              <a:endParaRPr/>
            </a:p>
          </p:txBody>
        </p:sp>
        <p:sp>
          <p:nvSpPr>
            <p:cNvPr id="1012" name="Google Shape;1012;g2919e7f7220_0_79"/>
            <p:cNvSpPr txBox="1"/>
            <p:nvPr/>
          </p:nvSpPr>
          <p:spPr>
            <a:xfrm>
              <a:off x="2976" y="1920"/>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8000"/>
                  </a:solidFill>
                  <a:latin typeface="Palatino"/>
                  <a:ea typeface="Palatino"/>
                  <a:cs typeface="Palatino"/>
                  <a:sym typeface="Palatino"/>
                </a:rPr>
                <a:t>s, a</a:t>
              </a:r>
              <a:endParaRPr/>
            </a:p>
          </p:txBody>
        </p:sp>
        <p:sp>
          <p:nvSpPr>
            <p:cNvPr id="1013" name="Google Shape;1013;g2919e7f7220_0_79"/>
            <p:cNvSpPr txBox="1"/>
            <p:nvPr/>
          </p:nvSpPr>
          <p:spPr>
            <a:xfrm>
              <a:off x="2592" y="2265"/>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alatino"/>
                  <a:ea typeface="Palatino"/>
                  <a:cs typeface="Palatino"/>
                  <a:sym typeface="Palatino"/>
                </a:rPr>
                <a:t>s,a,s’</a:t>
              </a:r>
              <a:endParaRPr sz="1800">
                <a:solidFill>
                  <a:schemeClr val="dk1"/>
                </a:solidFill>
                <a:latin typeface="Palatino"/>
                <a:ea typeface="Palatino"/>
                <a:cs typeface="Palatino"/>
                <a:sym typeface="Palatino"/>
              </a:endParaRPr>
            </a:p>
          </p:txBody>
        </p:sp>
        <p:sp>
          <p:nvSpPr>
            <p:cNvPr id="1014" name="Google Shape;1014;g2919e7f7220_0_79"/>
            <p:cNvSpPr txBox="1"/>
            <p:nvPr/>
          </p:nvSpPr>
          <p:spPr>
            <a:xfrm>
              <a:off x="2688" y="2505"/>
              <a:ext cx="600" cy="300"/>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en-US" sz="1800">
                  <a:solidFill>
                    <a:srgbClr val="0000FF"/>
                  </a:solidFill>
                  <a:latin typeface="Palatino"/>
                  <a:ea typeface="Palatino"/>
                  <a:cs typeface="Palatino"/>
                  <a:sym typeface="Palatino"/>
                </a:rPr>
                <a:t>V(s’)</a:t>
              </a:r>
              <a:endParaRPr sz="1800">
                <a:solidFill>
                  <a:srgbClr val="0000FF"/>
                </a:solidFill>
                <a:latin typeface="Palatino"/>
                <a:ea typeface="Palatino"/>
                <a:cs typeface="Palatino"/>
                <a:sym typeface="Palatino"/>
              </a:endParaRPr>
            </a:p>
          </p:txBody>
        </p:sp>
      </p:grpSp>
      <p:sp>
        <p:nvSpPr>
          <p:cNvPr id="1015" name="Google Shape;1015;g2919e7f7220_0_79"/>
          <p:cNvSpPr/>
          <p:nvPr/>
        </p:nvSpPr>
        <p:spPr>
          <a:xfrm>
            <a:off x="9601200" y="4038600"/>
            <a:ext cx="1600200" cy="1752600"/>
          </a:xfrm>
          <a:prstGeom prst="triangle">
            <a:avLst>
              <a:gd fmla="val 50000" name="adj"/>
            </a:avLst>
          </a:prstGeom>
          <a:solidFill>
            <a:srgbClr val="8FAA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alatino"/>
              <a:ea typeface="Palatino"/>
              <a:cs typeface="Palatino"/>
              <a:sym typeface="Palatino"/>
            </a:endParaRPr>
          </a:p>
        </p:txBody>
      </p:sp>
      <p:pic>
        <p:nvPicPr>
          <p:cNvPr descr="txp_fig" id="1016" name="Google Shape;1016;g2919e7f7220_0_79"/>
          <p:cNvPicPr preferRelativeResize="0"/>
          <p:nvPr/>
        </p:nvPicPr>
        <p:blipFill rotWithShape="1">
          <a:blip r:embed="rId4">
            <a:alphaModFix/>
          </a:blip>
          <a:srcRect b="0" l="0" r="0" t="0"/>
          <a:stretch/>
        </p:blipFill>
        <p:spPr>
          <a:xfrm>
            <a:off x="1295243" y="2286000"/>
            <a:ext cx="6950387" cy="6908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g2919e7f7220_0_134"/>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The Bellman Equations</a:t>
            </a:r>
            <a:endParaRPr sz="4400"/>
          </a:p>
        </p:txBody>
      </p:sp>
      <p:pic>
        <p:nvPicPr>
          <p:cNvPr id="1022" name="Google Shape;1022;g2919e7f7220_0_134"/>
          <p:cNvPicPr preferRelativeResize="0"/>
          <p:nvPr/>
        </p:nvPicPr>
        <p:blipFill rotWithShape="1">
          <a:blip r:embed="rId3">
            <a:alphaModFix/>
          </a:blip>
          <a:srcRect b="0" l="0" r="0" t="0"/>
          <a:stretch/>
        </p:blipFill>
        <p:spPr>
          <a:xfrm>
            <a:off x="1793875" y="1219677"/>
            <a:ext cx="8551863" cy="5142546"/>
          </a:xfrm>
          <a:prstGeom prst="rect">
            <a:avLst/>
          </a:prstGeom>
          <a:noFill/>
          <a:ln>
            <a:noFill/>
          </a:ln>
        </p:spPr>
      </p:pic>
      <p:sp>
        <p:nvSpPr>
          <p:cNvPr id="1023" name="Google Shape;1023;g2919e7f7220_0_134"/>
          <p:cNvSpPr txBox="1"/>
          <p:nvPr/>
        </p:nvSpPr>
        <p:spPr>
          <a:xfrm>
            <a:off x="4783138" y="2057400"/>
            <a:ext cx="55626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Palatino"/>
                <a:ea typeface="Palatino"/>
                <a:cs typeface="Palatino"/>
                <a:sym typeface="Palatino"/>
              </a:rPr>
              <a:t>How to be optimal:</a:t>
            </a:r>
            <a:endParaRPr/>
          </a:p>
          <a:p>
            <a:pPr indent="0" lvl="0" marL="0" marR="0" rtl="0" algn="l">
              <a:spcBef>
                <a:spcPts val="0"/>
              </a:spcBef>
              <a:spcAft>
                <a:spcPts val="0"/>
              </a:spcAft>
              <a:buNone/>
            </a:pPr>
            <a:r>
              <a:t/>
            </a:r>
            <a:endParaRPr sz="1800">
              <a:solidFill>
                <a:schemeClr val="dk1"/>
              </a:solidFill>
              <a:latin typeface="Palatino"/>
              <a:ea typeface="Palatino"/>
              <a:cs typeface="Palatino"/>
              <a:sym typeface="Palatino"/>
            </a:endParaRPr>
          </a:p>
          <a:p>
            <a:pPr indent="0" lvl="0" marL="0" marR="0" rtl="0" algn="l">
              <a:spcBef>
                <a:spcPts val="0"/>
              </a:spcBef>
              <a:spcAft>
                <a:spcPts val="0"/>
              </a:spcAft>
              <a:buNone/>
            </a:pPr>
            <a:r>
              <a:rPr lang="en-US" sz="2800">
                <a:solidFill>
                  <a:schemeClr val="dk1"/>
                </a:solidFill>
                <a:latin typeface="Palatino"/>
                <a:ea typeface="Palatino"/>
                <a:cs typeface="Palatino"/>
                <a:sym typeface="Palatino"/>
              </a:rPr>
              <a:t>    Step 1: Take correct first action</a:t>
            </a:r>
            <a:endParaRPr/>
          </a:p>
          <a:p>
            <a:pPr indent="0" lvl="0" marL="0" marR="0" rtl="0" algn="l">
              <a:spcBef>
                <a:spcPts val="0"/>
              </a:spcBef>
              <a:spcAft>
                <a:spcPts val="0"/>
              </a:spcAft>
              <a:buNone/>
            </a:pPr>
            <a:r>
              <a:t/>
            </a:r>
            <a:endParaRPr sz="1800">
              <a:solidFill>
                <a:schemeClr val="dk1"/>
              </a:solidFill>
              <a:latin typeface="Palatino"/>
              <a:ea typeface="Palatino"/>
              <a:cs typeface="Palatino"/>
              <a:sym typeface="Palatino"/>
            </a:endParaRPr>
          </a:p>
          <a:p>
            <a:pPr indent="0" lvl="0" marL="0" marR="0" rtl="0" algn="l">
              <a:spcBef>
                <a:spcPts val="0"/>
              </a:spcBef>
              <a:spcAft>
                <a:spcPts val="0"/>
              </a:spcAft>
              <a:buNone/>
            </a:pPr>
            <a:r>
              <a:rPr lang="en-US" sz="2800">
                <a:solidFill>
                  <a:schemeClr val="dk1"/>
                </a:solidFill>
                <a:latin typeface="Palatino"/>
                <a:ea typeface="Palatino"/>
                <a:cs typeface="Palatino"/>
                <a:sym typeface="Palatino"/>
              </a:rPr>
              <a:t>    Step 2: Keep being optimal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47"/>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Example: Value Iteration</a:t>
            </a:r>
            <a:endParaRPr b="0" i="0" sz="4400" u="none" cap="none" strike="noStrike">
              <a:solidFill>
                <a:srgbClr val="000000"/>
              </a:solidFill>
              <a:latin typeface="Arial"/>
              <a:ea typeface="Arial"/>
              <a:cs typeface="Arial"/>
              <a:sym typeface="Arial"/>
            </a:endParaRPr>
          </a:p>
        </p:txBody>
      </p:sp>
      <p:pic>
        <p:nvPicPr>
          <p:cNvPr descr="TP_tmp.png" id="1029" name="Google Shape;1029;p47"/>
          <p:cNvPicPr preferRelativeResize="0"/>
          <p:nvPr/>
        </p:nvPicPr>
        <p:blipFill rotWithShape="1">
          <a:blip r:embed="rId3">
            <a:alphaModFix/>
          </a:blip>
          <a:srcRect b="0" l="0" r="0" t="0"/>
          <a:stretch/>
        </p:blipFill>
        <p:spPr>
          <a:xfrm>
            <a:off x="685800" y="5231520"/>
            <a:ext cx="254520" cy="254520"/>
          </a:xfrm>
          <a:prstGeom prst="rect">
            <a:avLst/>
          </a:prstGeom>
          <a:noFill/>
          <a:ln>
            <a:noFill/>
          </a:ln>
        </p:spPr>
      </p:pic>
      <p:pic>
        <p:nvPicPr>
          <p:cNvPr id="1030" name="Google Shape;1030;p47"/>
          <p:cNvPicPr preferRelativeResize="0"/>
          <p:nvPr/>
        </p:nvPicPr>
        <p:blipFill rotWithShape="1">
          <a:blip r:embed="rId4">
            <a:alphaModFix/>
          </a:blip>
          <a:srcRect b="0" l="0" r="0" t="0"/>
          <a:stretch/>
        </p:blipFill>
        <p:spPr>
          <a:xfrm>
            <a:off x="1488240" y="1644480"/>
            <a:ext cx="668160" cy="439200"/>
          </a:xfrm>
          <a:prstGeom prst="rect">
            <a:avLst/>
          </a:prstGeom>
          <a:noFill/>
          <a:ln>
            <a:noFill/>
          </a:ln>
        </p:spPr>
      </p:pic>
      <p:pic>
        <p:nvPicPr>
          <p:cNvPr id="1031" name="Google Shape;1031;p47"/>
          <p:cNvPicPr preferRelativeResize="0"/>
          <p:nvPr/>
        </p:nvPicPr>
        <p:blipFill rotWithShape="1">
          <a:blip r:embed="rId5">
            <a:alphaModFix/>
          </a:blip>
          <a:srcRect b="0" l="0" r="0" t="0"/>
          <a:stretch/>
        </p:blipFill>
        <p:spPr>
          <a:xfrm>
            <a:off x="3977280" y="1600200"/>
            <a:ext cx="709200" cy="502200"/>
          </a:xfrm>
          <a:prstGeom prst="rect">
            <a:avLst/>
          </a:prstGeom>
          <a:noFill/>
          <a:ln>
            <a:noFill/>
          </a:ln>
        </p:spPr>
      </p:pic>
      <p:pic>
        <p:nvPicPr>
          <p:cNvPr id="1032" name="Google Shape;1032;p47"/>
          <p:cNvPicPr preferRelativeResize="0"/>
          <p:nvPr/>
        </p:nvPicPr>
        <p:blipFill rotWithShape="1">
          <a:blip r:embed="rId6">
            <a:alphaModFix/>
          </a:blip>
          <a:srcRect b="0" l="0" r="0" t="0"/>
          <a:stretch/>
        </p:blipFill>
        <p:spPr>
          <a:xfrm>
            <a:off x="2737080" y="1635840"/>
            <a:ext cx="730440" cy="460080"/>
          </a:xfrm>
          <a:prstGeom prst="rect">
            <a:avLst/>
          </a:prstGeom>
          <a:noFill/>
          <a:ln>
            <a:noFill/>
          </a:ln>
        </p:spPr>
      </p:pic>
      <p:sp>
        <p:nvSpPr>
          <p:cNvPr id="1033" name="Google Shape;1033;p47"/>
          <p:cNvSpPr/>
          <p:nvPr/>
        </p:nvSpPr>
        <p:spPr>
          <a:xfrm>
            <a:off x="1219320" y="4937040"/>
            <a:ext cx="3657240" cy="85392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7"/>
          <p:cNvSpPr/>
          <p:nvPr/>
        </p:nvSpPr>
        <p:spPr>
          <a:xfrm>
            <a:off x="1219320" y="3565440"/>
            <a:ext cx="3657240" cy="85392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7"/>
          <p:cNvSpPr/>
          <p:nvPr/>
        </p:nvSpPr>
        <p:spPr>
          <a:xfrm>
            <a:off x="1219320" y="2209680"/>
            <a:ext cx="3657240" cy="83772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P_tmp.png" id="1036" name="Google Shape;1036;p47"/>
          <p:cNvPicPr preferRelativeResize="0"/>
          <p:nvPr/>
        </p:nvPicPr>
        <p:blipFill rotWithShape="1">
          <a:blip r:embed="rId7">
            <a:alphaModFix/>
          </a:blip>
          <a:srcRect b="0" l="0" r="0" t="0"/>
          <a:stretch/>
        </p:blipFill>
        <p:spPr>
          <a:xfrm>
            <a:off x="698400" y="3875760"/>
            <a:ext cx="228960" cy="254880"/>
          </a:xfrm>
          <a:prstGeom prst="rect">
            <a:avLst/>
          </a:prstGeom>
          <a:noFill/>
          <a:ln>
            <a:noFill/>
          </a:ln>
        </p:spPr>
      </p:pic>
      <p:pic>
        <p:nvPicPr>
          <p:cNvPr descr="TP_tmp.png" id="1037" name="Google Shape;1037;p47"/>
          <p:cNvPicPr preferRelativeResize="0"/>
          <p:nvPr/>
        </p:nvPicPr>
        <p:blipFill rotWithShape="1">
          <a:blip r:embed="rId8">
            <a:alphaModFix/>
          </a:blip>
          <a:srcRect b="0" l="0" r="0" t="0"/>
          <a:stretch/>
        </p:blipFill>
        <p:spPr>
          <a:xfrm>
            <a:off x="672840" y="2504160"/>
            <a:ext cx="254880" cy="254880"/>
          </a:xfrm>
          <a:prstGeom prst="rect">
            <a:avLst/>
          </a:prstGeom>
          <a:noFill/>
          <a:ln>
            <a:noFill/>
          </a:ln>
        </p:spPr>
      </p:pic>
      <p:sp>
        <p:nvSpPr>
          <p:cNvPr id="1038" name="Google Shape;1038;p47"/>
          <p:cNvSpPr/>
          <p:nvPr/>
        </p:nvSpPr>
        <p:spPr>
          <a:xfrm>
            <a:off x="1447920" y="5105520"/>
            <a:ext cx="3276360" cy="4255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  0             0             0</a:t>
            </a:r>
            <a:endParaRPr b="0" i="0" sz="2200" u="none" cap="none" strike="noStrike">
              <a:solidFill>
                <a:srgbClr val="000000"/>
              </a:solidFill>
              <a:latin typeface="Arial"/>
              <a:ea typeface="Arial"/>
              <a:cs typeface="Arial"/>
              <a:sym typeface="Arial"/>
            </a:endParaRPr>
          </a:p>
        </p:txBody>
      </p:sp>
      <p:sp>
        <p:nvSpPr>
          <p:cNvPr id="1039" name="Google Shape;1039;p47"/>
          <p:cNvSpPr/>
          <p:nvPr/>
        </p:nvSpPr>
        <p:spPr>
          <a:xfrm>
            <a:off x="1447920" y="3733920"/>
            <a:ext cx="3276360" cy="4255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  2             1             0</a:t>
            </a:r>
            <a:endParaRPr b="0" i="0" sz="2200" u="none" cap="none" strike="noStrike">
              <a:solidFill>
                <a:srgbClr val="000000"/>
              </a:solidFill>
              <a:latin typeface="Arial"/>
              <a:ea typeface="Arial"/>
              <a:cs typeface="Arial"/>
              <a:sym typeface="Arial"/>
            </a:endParaRPr>
          </a:p>
        </p:txBody>
      </p:sp>
      <p:sp>
        <p:nvSpPr>
          <p:cNvPr id="1040" name="Google Shape;1040;p47"/>
          <p:cNvSpPr/>
          <p:nvPr/>
        </p:nvSpPr>
        <p:spPr>
          <a:xfrm>
            <a:off x="1375920" y="2362320"/>
            <a:ext cx="3276360" cy="4255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  3.5          2.5          0</a:t>
            </a:r>
            <a:endParaRPr b="0" i="0" sz="2200" u="none" cap="none" strike="noStrike">
              <a:solidFill>
                <a:srgbClr val="000000"/>
              </a:solidFill>
              <a:latin typeface="Arial"/>
              <a:ea typeface="Arial"/>
              <a:cs typeface="Arial"/>
              <a:sym typeface="Arial"/>
            </a:endParaRPr>
          </a:p>
        </p:txBody>
      </p:sp>
      <p:sp>
        <p:nvSpPr>
          <p:cNvPr id="1041" name="Google Shape;1041;p47"/>
          <p:cNvSpPr/>
          <p:nvPr/>
        </p:nvSpPr>
        <p:spPr>
          <a:xfrm>
            <a:off x="7162920" y="4572000"/>
            <a:ext cx="342864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Calibri"/>
                <a:ea typeface="Calibri"/>
                <a:cs typeface="Calibri"/>
                <a:sym typeface="Calibri"/>
              </a:rPr>
              <a:t>Assume no discount!</a:t>
            </a:r>
            <a:endParaRPr b="0" i="0" sz="1800" u="none" cap="none" strike="noStrike">
              <a:solidFill>
                <a:srgbClr val="000000"/>
              </a:solidFill>
              <a:latin typeface="Arial"/>
              <a:ea typeface="Arial"/>
              <a:cs typeface="Arial"/>
              <a:sym typeface="Arial"/>
            </a:endParaRPr>
          </a:p>
        </p:txBody>
      </p:sp>
      <p:pic>
        <p:nvPicPr>
          <p:cNvPr id="1042" name="Google Shape;1042;p47"/>
          <p:cNvPicPr preferRelativeResize="0"/>
          <p:nvPr/>
        </p:nvPicPr>
        <p:blipFill rotWithShape="1">
          <a:blip r:embed="rId9">
            <a:alphaModFix/>
          </a:blip>
          <a:srcRect b="0" l="0" r="0" t="0"/>
          <a:stretch/>
        </p:blipFill>
        <p:spPr>
          <a:xfrm>
            <a:off x="5459040" y="1876320"/>
            <a:ext cx="6427800" cy="2343240"/>
          </a:xfrm>
          <a:prstGeom prst="rect">
            <a:avLst/>
          </a:prstGeom>
          <a:noFill/>
          <a:ln>
            <a:noFill/>
          </a:ln>
        </p:spPr>
      </p:pic>
      <p:pic>
        <p:nvPicPr>
          <p:cNvPr descr="txp_fig" id="1043" name="Google Shape;1043;p47"/>
          <p:cNvPicPr preferRelativeResize="0"/>
          <p:nvPr/>
        </p:nvPicPr>
        <p:blipFill rotWithShape="1">
          <a:blip r:embed="rId10">
            <a:alphaModFix/>
          </a:blip>
          <a:srcRect b="0" l="0" r="0" t="0"/>
          <a:stretch/>
        </p:blipFill>
        <p:spPr>
          <a:xfrm>
            <a:off x="5715000" y="5334120"/>
            <a:ext cx="5971320" cy="5673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5"/>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Markov Decision Processes</a:t>
            </a:r>
            <a:endParaRPr b="0" i="0" sz="4400" u="none" cap="none" strike="noStrike">
              <a:solidFill>
                <a:srgbClr val="000000"/>
              </a:solidFill>
              <a:latin typeface="Arial"/>
              <a:ea typeface="Arial"/>
              <a:cs typeface="Arial"/>
              <a:sym typeface="Arial"/>
            </a:endParaRPr>
          </a:p>
        </p:txBody>
      </p:sp>
      <p:sp>
        <p:nvSpPr>
          <p:cNvPr id="161" name="Google Shape;161;p5"/>
          <p:cNvSpPr txBox="1"/>
          <p:nvPr/>
        </p:nvSpPr>
        <p:spPr>
          <a:xfrm>
            <a:off x="228600" y="1494000"/>
            <a:ext cx="6995160" cy="45255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80000"/>
              </a:lnSpc>
              <a:spcBef>
                <a:spcPts val="0"/>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An MDP is defined by:</a:t>
            </a:r>
            <a:endParaRPr b="0" i="0" sz="2200" u="none" cap="none" strike="noStrike">
              <a:solidFill>
                <a:srgbClr val="333399"/>
              </a:solidFill>
              <a:latin typeface="Calibri"/>
              <a:ea typeface="Calibri"/>
              <a:cs typeface="Calibri"/>
              <a:sym typeface="Calibri"/>
            </a:endParaRPr>
          </a:p>
          <a:p>
            <a:pPr indent="-285480" lvl="1" marL="743040" marR="0" rtl="0" algn="l">
              <a:lnSpc>
                <a:spcPct val="8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 </a:t>
            </a:r>
            <a:r>
              <a:rPr b="0" i="0" lang="en-US" sz="1800" u="none" cap="none" strike="noStrike">
                <a:solidFill>
                  <a:srgbClr val="CC0000"/>
                </a:solidFill>
                <a:latin typeface="Calibri"/>
                <a:ea typeface="Calibri"/>
                <a:cs typeface="Calibri"/>
                <a:sym typeface="Calibri"/>
              </a:rPr>
              <a:t>set of states s </a:t>
            </a:r>
            <a:r>
              <a:rPr b="0" i="0" lang="en-US" sz="1800" u="none" cap="none" strike="noStrike">
                <a:solidFill>
                  <a:srgbClr val="CC0000"/>
                </a:solidFill>
                <a:latin typeface="Noto Sans Symbols"/>
                <a:ea typeface="Noto Sans Symbols"/>
                <a:cs typeface="Noto Sans Symbols"/>
                <a:sym typeface="Noto Sans Symbols"/>
              </a:rPr>
              <a:t>∈</a:t>
            </a:r>
            <a:r>
              <a:rPr b="0" i="0" lang="en-US" sz="1800" u="none" cap="none" strike="noStrike">
                <a:solidFill>
                  <a:srgbClr val="CC0000"/>
                </a:solidFill>
                <a:latin typeface="Calibri"/>
                <a:ea typeface="Calibri"/>
                <a:cs typeface="Calibri"/>
                <a:sym typeface="Calibri"/>
              </a:rPr>
              <a:t> S</a:t>
            </a:r>
            <a:endParaRPr b="0" i="0" sz="1800" u="none" cap="none" strike="noStrike">
              <a:solidFill>
                <a:srgbClr val="000000"/>
              </a:solidFill>
              <a:latin typeface="Calibri"/>
              <a:ea typeface="Calibri"/>
              <a:cs typeface="Calibri"/>
              <a:sym typeface="Calibri"/>
            </a:endParaRPr>
          </a:p>
          <a:p>
            <a:pPr indent="-285480" lvl="1" marL="743040" marR="0" rtl="0" algn="l">
              <a:lnSpc>
                <a:spcPct val="8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 </a:t>
            </a:r>
            <a:r>
              <a:rPr b="0" i="0" lang="en-US" sz="1800" u="none" cap="none" strike="noStrike">
                <a:solidFill>
                  <a:srgbClr val="CC0000"/>
                </a:solidFill>
                <a:latin typeface="Calibri"/>
                <a:ea typeface="Calibri"/>
                <a:cs typeface="Calibri"/>
                <a:sym typeface="Calibri"/>
              </a:rPr>
              <a:t>set of actions a </a:t>
            </a:r>
            <a:r>
              <a:rPr b="0" i="0" lang="en-US" sz="1800" u="none" cap="none" strike="noStrike">
                <a:solidFill>
                  <a:srgbClr val="CC0000"/>
                </a:solidFill>
                <a:latin typeface="Noto Sans Symbols"/>
                <a:ea typeface="Noto Sans Symbols"/>
                <a:cs typeface="Noto Sans Symbols"/>
                <a:sym typeface="Noto Sans Symbols"/>
              </a:rPr>
              <a:t>∈</a:t>
            </a:r>
            <a:r>
              <a:rPr b="0" i="0" lang="en-US" sz="1800" u="none" cap="none" strike="noStrike">
                <a:solidFill>
                  <a:srgbClr val="CC0000"/>
                </a:solidFill>
                <a:latin typeface="Calibri"/>
                <a:ea typeface="Calibri"/>
                <a:cs typeface="Calibri"/>
                <a:sym typeface="Calibri"/>
              </a:rPr>
              <a:t> A</a:t>
            </a:r>
            <a:endParaRPr b="0" i="0" sz="1800" u="none" cap="none" strike="noStrike">
              <a:solidFill>
                <a:srgbClr val="000000"/>
              </a:solidFill>
              <a:latin typeface="Calibri"/>
              <a:ea typeface="Calibri"/>
              <a:cs typeface="Calibri"/>
              <a:sym typeface="Calibri"/>
            </a:endParaRPr>
          </a:p>
          <a:p>
            <a:pPr indent="-285480" lvl="1" marL="743040" marR="0" rtl="0" algn="l">
              <a:lnSpc>
                <a:spcPct val="8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 </a:t>
            </a:r>
            <a:r>
              <a:rPr b="0" i="0" lang="en-US" sz="1800" u="none" cap="none" strike="noStrike">
                <a:solidFill>
                  <a:srgbClr val="CC0000"/>
                </a:solidFill>
                <a:latin typeface="Calibri"/>
                <a:ea typeface="Calibri"/>
                <a:cs typeface="Calibri"/>
                <a:sym typeface="Calibri"/>
              </a:rPr>
              <a:t>transition function T(s, a, s’)</a:t>
            </a:r>
            <a:endParaRPr b="0" i="0" sz="1800" u="none" cap="none" strike="noStrike">
              <a:solidFill>
                <a:srgbClr val="000000"/>
              </a:solidFill>
              <a:latin typeface="Calibri"/>
              <a:ea typeface="Calibri"/>
              <a:cs typeface="Calibri"/>
              <a:sym typeface="Calibri"/>
            </a:endParaRPr>
          </a:p>
          <a:p>
            <a:pPr indent="-228240" lvl="2" marL="1143000" marR="0" rtl="0" algn="l">
              <a:lnSpc>
                <a:spcPct val="80000"/>
              </a:lnSpc>
              <a:spcBef>
                <a:spcPts val="360"/>
              </a:spcBef>
              <a:spcAft>
                <a:spcPts val="0"/>
              </a:spcAft>
              <a:buClr>
                <a:srgbClr val="333399"/>
              </a:buClr>
              <a:buSzPts val="1600"/>
              <a:buFont typeface="Noto Sans Symbols"/>
              <a:buChar char="▪"/>
            </a:pPr>
            <a:r>
              <a:rPr b="0" i="0" lang="en-US" sz="1600" u="none" cap="none" strike="noStrike">
                <a:solidFill>
                  <a:srgbClr val="000000"/>
                </a:solidFill>
                <a:latin typeface="Calibri"/>
                <a:ea typeface="Calibri"/>
                <a:cs typeface="Calibri"/>
                <a:sym typeface="Calibri"/>
              </a:rPr>
              <a:t>Probability that a from s leads to s’, i.e., P(s’| s, a)</a:t>
            </a:r>
            <a:endParaRPr b="0" i="0" sz="1600" u="none" cap="none" strike="noStrike">
              <a:solidFill>
                <a:srgbClr val="000000"/>
              </a:solidFill>
              <a:latin typeface="Calibri"/>
              <a:ea typeface="Calibri"/>
              <a:cs typeface="Calibri"/>
              <a:sym typeface="Calibri"/>
            </a:endParaRPr>
          </a:p>
          <a:p>
            <a:pPr indent="-228240" lvl="2" marL="1143000" marR="0" rtl="0" algn="l">
              <a:lnSpc>
                <a:spcPct val="80000"/>
              </a:lnSpc>
              <a:spcBef>
                <a:spcPts val="360"/>
              </a:spcBef>
              <a:spcAft>
                <a:spcPts val="0"/>
              </a:spcAft>
              <a:buClr>
                <a:srgbClr val="333399"/>
              </a:buClr>
              <a:buSzPts val="1600"/>
              <a:buFont typeface="Noto Sans Symbols"/>
              <a:buChar char="▪"/>
            </a:pPr>
            <a:r>
              <a:rPr b="0" i="0" lang="en-US" sz="1600" u="none" cap="none" strike="noStrike">
                <a:solidFill>
                  <a:srgbClr val="000000"/>
                </a:solidFill>
                <a:latin typeface="Calibri"/>
                <a:ea typeface="Calibri"/>
                <a:cs typeface="Calibri"/>
                <a:sym typeface="Calibri"/>
              </a:rPr>
              <a:t>Also called the model or the dynamics</a:t>
            </a:r>
            <a:endParaRPr b="0" i="0" sz="1600" u="none" cap="none" strike="noStrike">
              <a:solidFill>
                <a:srgbClr val="000000"/>
              </a:solidFill>
              <a:latin typeface="Calibri"/>
              <a:ea typeface="Calibri"/>
              <a:cs typeface="Calibri"/>
              <a:sym typeface="Calibri"/>
            </a:endParaRPr>
          </a:p>
          <a:p>
            <a:pPr indent="-285480" lvl="1" marL="743040" marR="0" rtl="0" algn="l">
              <a:lnSpc>
                <a:spcPct val="8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 </a:t>
            </a:r>
            <a:r>
              <a:rPr b="0" i="0" lang="en-US" sz="1800" u="none" cap="none" strike="noStrike">
                <a:solidFill>
                  <a:srgbClr val="CC0000"/>
                </a:solidFill>
                <a:latin typeface="Calibri"/>
                <a:ea typeface="Calibri"/>
                <a:cs typeface="Calibri"/>
                <a:sym typeface="Calibri"/>
              </a:rPr>
              <a:t>reward function R(s, a, s’) </a:t>
            </a:r>
            <a:endParaRPr b="0" i="0" sz="1800" u="none" cap="none" strike="noStrike">
              <a:solidFill>
                <a:srgbClr val="000000"/>
              </a:solidFill>
              <a:latin typeface="Calibri"/>
              <a:ea typeface="Calibri"/>
              <a:cs typeface="Calibri"/>
              <a:sym typeface="Calibri"/>
            </a:endParaRPr>
          </a:p>
          <a:p>
            <a:pPr indent="-228240" lvl="2" marL="1143000" marR="0" rtl="0" algn="l">
              <a:lnSpc>
                <a:spcPct val="80000"/>
              </a:lnSpc>
              <a:spcBef>
                <a:spcPts val="360"/>
              </a:spcBef>
              <a:spcAft>
                <a:spcPts val="0"/>
              </a:spcAft>
              <a:buClr>
                <a:srgbClr val="333399"/>
              </a:buClr>
              <a:buSzPts val="1600"/>
              <a:buFont typeface="Noto Sans Symbols"/>
              <a:buChar char="▪"/>
            </a:pPr>
            <a:r>
              <a:rPr b="0" i="0" lang="en-US" sz="1600" u="none" cap="none" strike="noStrike">
                <a:solidFill>
                  <a:srgbClr val="000000"/>
                </a:solidFill>
                <a:latin typeface="Calibri"/>
                <a:ea typeface="Calibri"/>
                <a:cs typeface="Calibri"/>
                <a:sym typeface="Calibri"/>
              </a:rPr>
              <a:t>Sometimes just R(s) or R(s’)</a:t>
            </a:r>
            <a:endParaRPr b="0" i="0" sz="1600" u="none" cap="none" strike="noStrike">
              <a:solidFill>
                <a:srgbClr val="000000"/>
              </a:solidFill>
              <a:latin typeface="Calibri"/>
              <a:ea typeface="Calibri"/>
              <a:cs typeface="Calibri"/>
              <a:sym typeface="Calibri"/>
            </a:endParaRPr>
          </a:p>
          <a:p>
            <a:pPr indent="-285480" lvl="1" marL="743040" marR="0" rtl="0" algn="l">
              <a:lnSpc>
                <a:spcPct val="8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 </a:t>
            </a:r>
            <a:r>
              <a:rPr b="0" i="0" lang="en-US" sz="1800" u="none" cap="none" strike="noStrike">
                <a:solidFill>
                  <a:srgbClr val="CC0000"/>
                </a:solidFill>
                <a:latin typeface="Calibri"/>
                <a:ea typeface="Calibri"/>
                <a:cs typeface="Calibri"/>
                <a:sym typeface="Calibri"/>
              </a:rPr>
              <a:t>start state</a:t>
            </a:r>
            <a:endParaRPr b="0" i="0" sz="1800" u="none" cap="none" strike="noStrike">
              <a:solidFill>
                <a:srgbClr val="000000"/>
              </a:solidFill>
              <a:latin typeface="Calibri"/>
              <a:ea typeface="Calibri"/>
              <a:cs typeface="Calibri"/>
              <a:sym typeface="Calibri"/>
            </a:endParaRPr>
          </a:p>
          <a:p>
            <a:pPr indent="-285480" lvl="1" marL="743040" marR="0" rtl="0" algn="l">
              <a:lnSpc>
                <a:spcPct val="80000"/>
              </a:lnSpc>
              <a:spcBef>
                <a:spcPts val="40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Maybe a </a:t>
            </a:r>
            <a:r>
              <a:rPr b="0" i="0" lang="en-US" sz="1800" u="none" cap="none" strike="noStrike">
                <a:solidFill>
                  <a:srgbClr val="CC0000"/>
                </a:solidFill>
                <a:latin typeface="Calibri"/>
                <a:ea typeface="Calibri"/>
                <a:cs typeface="Calibri"/>
                <a:sym typeface="Calibri"/>
              </a:rPr>
              <a:t>terminal state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33399"/>
              </a:solidFill>
              <a:latin typeface="Calibri"/>
              <a:ea typeface="Calibri"/>
              <a:cs typeface="Calibri"/>
              <a:sym typeface="Calibri"/>
            </a:endParaRPr>
          </a:p>
          <a:p>
            <a:pPr indent="-342360" lvl="0" marL="342720" marR="0" rtl="0" algn="l">
              <a:lnSpc>
                <a:spcPct val="80000"/>
              </a:lnSpc>
              <a:spcBef>
                <a:spcPts val="479"/>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MDPs are non-deterministic search problems</a:t>
            </a:r>
            <a:endParaRPr b="0" i="0" sz="2200" u="none" cap="none" strike="noStrike">
              <a:solidFill>
                <a:srgbClr val="333399"/>
              </a:solidFill>
              <a:latin typeface="Calibri"/>
              <a:ea typeface="Calibri"/>
              <a:cs typeface="Calibri"/>
              <a:sym typeface="Calibri"/>
            </a:endParaRPr>
          </a:p>
          <a:p>
            <a:pPr indent="0" lvl="0" marL="914400" marR="0" rtl="0" algn="l">
              <a:lnSpc>
                <a:spcPct val="80000"/>
              </a:lnSpc>
              <a:spcBef>
                <a:spcPts val="40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62" name="Google Shape;162;p5"/>
          <p:cNvPicPr preferRelativeResize="0"/>
          <p:nvPr/>
        </p:nvPicPr>
        <p:blipFill rotWithShape="1">
          <a:blip r:embed="rId3">
            <a:alphaModFix/>
          </a:blip>
          <a:srcRect b="0" l="0" r="0" t="0"/>
          <a:stretch/>
        </p:blipFill>
        <p:spPr>
          <a:xfrm>
            <a:off x="6990840" y="1371600"/>
            <a:ext cx="4495320" cy="3484800"/>
          </a:xfrm>
          <a:prstGeom prst="rect">
            <a:avLst/>
          </a:prstGeom>
          <a:noFill/>
          <a:ln>
            <a:noFill/>
          </a:ln>
        </p:spPr>
      </p:pic>
      <p:pic>
        <p:nvPicPr>
          <p:cNvPr id="163" name="Google Shape;163;p5"/>
          <p:cNvPicPr preferRelativeResize="0"/>
          <p:nvPr/>
        </p:nvPicPr>
        <p:blipFill rotWithShape="1">
          <a:blip r:embed="rId4">
            <a:alphaModFix/>
          </a:blip>
          <a:srcRect b="0" l="0" r="0" t="0"/>
          <a:stretch/>
        </p:blipFill>
        <p:spPr>
          <a:xfrm>
            <a:off x="7143120" y="1373400"/>
            <a:ext cx="4438800" cy="3196800"/>
          </a:xfrm>
          <a:prstGeom prst="rect">
            <a:avLst/>
          </a:prstGeom>
          <a:noFill/>
          <a:ln>
            <a:noFill/>
          </a:ln>
        </p:spPr>
      </p:pic>
      <p:pic>
        <p:nvPicPr>
          <p:cNvPr id="164" name="Google Shape;164;p5"/>
          <p:cNvPicPr preferRelativeResize="0"/>
          <p:nvPr/>
        </p:nvPicPr>
        <p:blipFill rotWithShape="1">
          <a:blip r:embed="rId5">
            <a:alphaModFix/>
          </a:blip>
          <a:srcRect b="0" l="0" r="0" t="0"/>
          <a:stretch/>
        </p:blipFill>
        <p:spPr>
          <a:xfrm>
            <a:off x="10210680" y="3896640"/>
            <a:ext cx="456840" cy="244080"/>
          </a:xfrm>
          <a:prstGeom prst="rect">
            <a:avLst/>
          </a:prstGeom>
          <a:noFill/>
          <a:ln>
            <a:noFill/>
          </a:ln>
        </p:spPr>
      </p:pic>
      <p:pic>
        <p:nvPicPr>
          <p:cNvPr id="165" name="Google Shape;165;p5"/>
          <p:cNvPicPr preferRelativeResize="0"/>
          <p:nvPr/>
        </p:nvPicPr>
        <p:blipFill rotWithShape="1">
          <a:blip r:embed="rId6">
            <a:alphaModFix/>
          </a:blip>
          <a:srcRect b="0" l="0" r="0" t="0"/>
          <a:stretch/>
        </p:blipFill>
        <p:spPr>
          <a:xfrm>
            <a:off x="9067680" y="3886200"/>
            <a:ext cx="509400" cy="218520"/>
          </a:xfrm>
          <a:prstGeom prst="rect">
            <a:avLst/>
          </a:prstGeom>
          <a:noFill/>
          <a:ln>
            <a:noFill/>
          </a:ln>
        </p:spPr>
      </p:pic>
      <p:pic>
        <p:nvPicPr>
          <p:cNvPr id="166" name="Google Shape;166;p5"/>
          <p:cNvPicPr preferRelativeResize="0"/>
          <p:nvPr/>
        </p:nvPicPr>
        <p:blipFill rotWithShape="1">
          <a:blip r:embed="rId7">
            <a:alphaModFix/>
          </a:blip>
          <a:srcRect b="0" l="0" r="0" t="0"/>
          <a:stretch/>
        </p:blipFill>
        <p:spPr>
          <a:xfrm>
            <a:off x="9677520" y="2895480"/>
            <a:ext cx="433080" cy="780840"/>
          </a:xfrm>
          <a:prstGeom prst="rect">
            <a:avLst/>
          </a:prstGeom>
          <a:noFill/>
          <a:ln>
            <a:noFill/>
          </a:ln>
        </p:spPr>
      </p:pic>
      <p:pic>
        <p:nvPicPr>
          <p:cNvPr descr="C:\Users\Dan\Dropbox\Office\CS 188\Ketrina Art\MDPs\AgentTopDown.png" id="167" name="Google Shape;167;p5"/>
          <p:cNvPicPr preferRelativeResize="0"/>
          <p:nvPr/>
        </p:nvPicPr>
        <p:blipFill rotWithShape="1">
          <a:blip r:embed="rId8">
            <a:alphaModFix/>
          </a:blip>
          <a:srcRect b="0" l="0" r="0" t="0"/>
          <a:stretch/>
        </p:blipFill>
        <p:spPr>
          <a:xfrm>
            <a:off x="9471600" y="3581280"/>
            <a:ext cx="815040" cy="761760"/>
          </a:xfrm>
          <a:prstGeom prst="rect">
            <a:avLst/>
          </a:prstGeom>
          <a:noFill/>
          <a:ln>
            <a:noFill/>
          </a:ln>
        </p:spPr>
      </p:pic>
      <p:sp>
        <p:nvSpPr>
          <p:cNvPr id="168" name="Google Shape;168;p5"/>
          <p:cNvSpPr/>
          <p:nvPr/>
        </p:nvSpPr>
        <p:spPr>
          <a:xfrm>
            <a:off x="7086600" y="6488280"/>
            <a:ext cx="5105160" cy="364680"/>
          </a:xfrm>
          <a:prstGeom prst="rect">
            <a:avLst/>
          </a:prstGeom>
          <a:noFill/>
          <a:ln>
            <a:noFill/>
          </a:ln>
        </p:spPr>
        <p:txBody>
          <a:bodyPr anchorCtr="0" anchor="t" bIns="45000" lIns="90000" spcFirstLastPara="1" rIns="90000" wrap="square" tIns="450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CC0000"/>
                </a:solidFill>
                <a:latin typeface="Calibri"/>
                <a:ea typeface="Calibri"/>
                <a:cs typeface="Calibri"/>
                <a:sym typeface="Calibri"/>
              </a:rPr>
              <a:t>[Demo – gridworld manual intro (L8D1)]</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291a363ae77_0_0"/>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latin typeface="Calibri"/>
                <a:ea typeface="Calibri"/>
                <a:cs typeface="Calibri"/>
                <a:sym typeface="Calibri"/>
              </a:rPr>
              <a:t>Policy Ext</a:t>
            </a:r>
            <a:r>
              <a:rPr lang="en-US" sz="4400"/>
              <a:t>raction</a:t>
            </a:r>
            <a:endParaRPr sz="4400"/>
          </a:p>
        </p:txBody>
      </p:sp>
      <p:pic>
        <p:nvPicPr>
          <p:cNvPr id="1049" name="Google Shape;1049;g291a363ae77_0_0"/>
          <p:cNvPicPr preferRelativeResize="0"/>
          <p:nvPr/>
        </p:nvPicPr>
        <p:blipFill rotWithShape="1">
          <a:blip r:embed="rId3">
            <a:alphaModFix/>
          </a:blip>
          <a:srcRect b="0" l="0" r="0" t="0"/>
          <a:stretch/>
        </p:blipFill>
        <p:spPr>
          <a:xfrm>
            <a:off x="2787998" y="1295950"/>
            <a:ext cx="6660802" cy="523288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291a363ae77_0_5"/>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Computing Actions from Values</a:t>
            </a:r>
            <a:endParaRPr sz="4400"/>
          </a:p>
        </p:txBody>
      </p:sp>
      <p:sp>
        <p:nvSpPr>
          <p:cNvPr id="1055" name="Google Shape;1055;g291a363ae77_0_5"/>
          <p:cNvSpPr txBox="1"/>
          <p:nvPr>
            <p:ph idx="1" type="body"/>
          </p:nvPr>
        </p:nvSpPr>
        <p:spPr>
          <a:xfrm>
            <a:off x="406440" y="1397160"/>
            <a:ext cx="11379000" cy="4728900"/>
          </a:xfrm>
          <a:prstGeom prst="rect">
            <a:avLst/>
          </a:prstGeom>
          <a:noFill/>
          <a:ln>
            <a:noFill/>
          </a:ln>
        </p:spPr>
        <p:txBody>
          <a:bodyPr anchorCtr="0" anchor="t" bIns="45700" lIns="91425" spcFirstLastPara="1" rIns="91425" wrap="square" tIns="45700">
            <a:normAutofit fontScale="85000" lnSpcReduction="20000"/>
          </a:bodyPr>
          <a:lstStyle/>
          <a:p>
            <a:pPr indent="-165082" lvl="0" marL="342882" marR="0" rtl="0" algn="l">
              <a:lnSpc>
                <a:spcPct val="100000"/>
              </a:lnSpc>
              <a:spcBef>
                <a:spcPts val="560"/>
              </a:spcBef>
              <a:spcAft>
                <a:spcPts val="0"/>
              </a:spcAft>
              <a:buSzPct val="100000"/>
              <a:buNone/>
            </a:pPr>
            <a:r>
              <a:rPr lang="en-US" sz="2800"/>
              <a:t>Let’s imagine we have the optimal values V*(s)</a:t>
            </a:r>
            <a:endParaRPr sz="2800"/>
          </a:p>
          <a:p>
            <a:pPr indent="-165082" lvl="0" marL="342882" marR="0" rtl="0" algn="l">
              <a:lnSpc>
                <a:spcPct val="100000"/>
              </a:lnSpc>
              <a:spcBef>
                <a:spcPts val="560"/>
              </a:spcBef>
              <a:spcAft>
                <a:spcPts val="0"/>
              </a:spcAft>
              <a:buSzPct val="100000"/>
              <a:buNone/>
            </a:pPr>
            <a:r>
              <a:t/>
            </a:r>
            <a:endParaRPr sz="2800"/>
          </a:p>
          <a:p>
            <a:pPr indent="-165082" lvl="0" marL="342882" marR="0" rtl="0" algn="l">
              <a:lnSpc>
                <a:spcPct val="100000"/>
              </a:lnSpc>
              <a:spcBef>
                <a:spcPts val="560"/>
              </a:spcBef>
              <a:spcAft>
                <a:spcPts val="0"/>
              </a:spcAft>
              <a:buSzPct val="100000"/>
              <a:buNone/>
            </a:pPr>
            <a:r>
              <a:rPr lang="en-US" sz="2800"/>
              <a:t>How should we act?</a:t>
            </a:r>
            <a:endParaRPr/>
          </a:p>
          <a:p>
            <a:pPr indent="-133337" lvl="1" marL="742913" rtl="0" algn="l">
              <a:spcBef>
                <a:spcPts val="480"/>
              </a:spcBef>
              <a:spcAft>
                <a:spcPts val="0"/>
              </a:spcAft>
              <a:buSzPct val="100000"/>
              <a:buNone/>
            </a:pPr>
            <a:r>
              <a:rPr lang="en-US" sz="2400"/>
              <a:t>It’s not obvious!</a:t>
            </a:r>
            <a:endParaRPr/>
          </a:p>
          <a:p>
            <a:pPr indent="-158737" lvl="1" marL="742913" rtl="0" algn="l">
              <a:spcBef>
                <a:spcPts val="400"/>
              </a:spcBef>
              <a:spcAft>
                <a:spcPts val="0"/>
              </a:spcAft>
              <a:buSzPct val="100000"/>
              <a:buNone/>
            </a:pPr>
            <a:r>
              <a:t/>
            </a:r>
            <a:endParaRPr sz="2000"/>
          </a:p>
          <a:p>
            <a:pPr indent="-165082" lvl="0" marL="342882" rtl="0" algn="l">
              <a:spcBef>
                <a:spcPts val="560"/>
              </a:spcBef>
              <a:spcAft>
                <a:spcPts val="0"/>
              </a:spcAft>
              <a:buSzPct val="100000"/>
              <a:buNone/>
            </a:pPr>
            <a:r>
              <a:rPr lang="en-US" sz="2800"/>
              <a:t>We need to do a mini-expectimax (one step)</a:t>
            </a:r>
            <a:endParaRPr/>
          </a:p>
          <a:p>
            <a:pPr indent="-158737" lvl="1" marL="742913" rtl="0" algn="l">
              <a:spcBef>
                <a:spcPts val="400"/>
              </a:spcBef>
              <a:spcAft>
                <a:spcPts val="0"/>
              </a:spcAft>
              <a:buSzPct val="100000"/>
              <a:buNone/>
            </a:pPr>
            <a:r>
              <a:t/>
            </a:r>
            <a:endParaRPr sz="2000"/>
          </a:p>
          <a:p>
            <a:pPr indent="-158737" lvl="1" marL="742913" rtl="0" algn="l">
              <a:spcBef>
                <a:spcPts val="400"/>
              </a:spcBef>
              <a:spcAft>
                <a:spcPts val="0"/>
              </a:spcAft>
              <a:buSzPct val="100000"/>
              <a:buNone/>
            </a:pPr>
            <a:r>
              <a:t/>
            </a:r>
            <a:endParaRPr sz="2000"/>
          </a:p>
          <a:p>
            <a:pPr indent="-158737" lvl="1" marL="742913" rtl="0" algn="l">
              <a:spcBef>
                <a:spcPts val="400"/>
              </a:spcBef>
              <a:spcAft>
                <a:spcPts val="0"/>
              </a:spcAft>
              <a:buSzPct val="100000"/>
              <a:buNone/>
            </a:pPr>
            <a:r>
              <a:t/>
            </a:r>
            <a:endParaRPr sz="2000"/>
          </a:p>
          <a:p>
            <a:pPr indent="-158737" lvl="1" marL="742913" rtl="0" algn="l">
              <a:spcBef>
                <a:spcPts val="400"/>
              </a:spcBef>
              <a:spcAft>
                <a:spcPts val="0"/>
              </a:spcAft>
              <a:buSzPct val="100000"/>
              <a:buNone/>
            </a:pPr>
            <a:r>
              <a:t/>
            </a:r>
            <a:endParaRPr sz="2000"/>
          </a:p>
          <a:p>
            <a:pPr indent="-165082" lvl="0" marL="342882" rtl="0" algn="l">
              <a:spcBef>
                <a:spcPts val="560"/>
              </a:spcBef>
              <a:spcAft>
                <a:spcPts val="0"/>
              </a:spcAft>
              <a:buSzPct val="100000"/>
              <a:buNone/>
            </a:pPr>
            <a:r>
              <a:rPr lang="en-US" sz="2800"/>
              <a:t>This is called </a:t>
            </a:r>
            <a:r>
              <a:rPr lang="en-US" sz="2800">
                <a:solidFill>
                  <a:srgbClr val="C00000"/>
                </a:solidFill>
              </a:rPr>
              <a:t>policy extraction</a:t>
            </a:r>
            <a:r>
              <a:rPr lang="en-US" sz="2800"/>
              <a:t>, since it gets the policy implied by the values</a:t>
            </a:r>
            <a:endParaRPr/>
          </a:p>
          <a:p>
            <a:pPr indent="-133337" lvl="1" marL="742913" rtl="0" algn="l">
              <a:spcBef>
                <a:spcPts val="480"/>
              </a:spcBef>
              <a:spcAft>
                <a:spcPts val="0"/>
              </a:spcAft>
              <a:buSzPct val="100000"/>
              <a:buNone/>
            </a:pPr>
            <a:r>
              <a:t/>
            </a:r>
            <a:endParaRPr sz="2400"/>
          </a:p>
          <a:p>
            <a:pPr indent="-133337" lvl="1" marL="742913" rtl="0" algn="l">
              <a:spcBef>
                <a:spcPts val="480"/>
              </a:spcBef>
              <a:spcAft>
                <a:spcPts val="0"/>
              </a:spcAft>
              <a:buSzPct val="100000"/>
              <a:buNone/>
            </a:pPr>
            <a:r>
              <a:t/>
            </a:r>
            <a:endParaRPr sz="2400"/>
          </a:p>
          <a:p>
            <a:pPr indent="-133337" lvl="1" marL="742913" rtl="0" algn="l">
              <a:spcBef>
                <a:spcPts val="480"/>
              </a:spcBef>
              <a:spcAft>
                <a:spcPts val="0"/>
              </a:spcAft>
              <a:buSzPct val="100000"/>
              <a:buNone/>
            </a:pPr>
            <a:r>
              <a:t/>
            </a:r>
            <a:endParaRPr sz="2400"/>
          </a:p>
          <a:p>
            <a:pPr indent="-133337" lvl="1" marL="742913" rtl="0" algn="l">
              <a:spcBef>
                <a:spcPts val="480"/>
              </a:spcBef>
              <a:spcAft>
                <a:spcPts val="0"/>
              </a:spcAft>
              <a:buSzPct val="100000"/>
              <a:buNone/>
            </a:pPr>
            <a:r>
              <a:t/>
            </a:r>
            <a:endParaRPr sz="2400"/>
          </a:p>
        </p:txBody>
      </p:sp>
      <p:pic>
        <p:nvPicPr>
          <p:cNvPr descr="txp_fig" id="1056" name="Google Shape;1056;g291a363ae77_0_5"/>
          <p:cNvPicPr preferRelativeResize="0"/>
          <p:nvPr/>
        </p:nvPicPr>
        <p:blipFill rotWithShape="1">
          <a:blip r:embed="rId3">
            <a:alphaModFix/>
          </a:blip>
          <a:srcRect b="0" l="0" r="0" t="0"/>
          <a:stretch/>
        </p:blipFill>
        <p:spPr>
          <a:xfrm>
            <a:off x="1837403" y="3505200"/>
            <a:ext cx="6392197" cy="685800"/>
          </a:xfrm>
          <a:prstGeom prst="rect">
            <a:avLst/>
          </a:prstGeom>
          <a:noFill/>
          <a:ln>
            <a:noFill/>
          </a:ln>
        </p:spPr>
      </p:pic>
      <p:pic>
        <p:nvPicPr>
          <p:cNvPr id="1057" name="Google Shape;1057;g291a363ae77_0_5"/>
          <p:cNvPicPr preferRelativeResize="0"/>
          <p:nvPr/>
        </p:nvPicPr>
        <p:blipFill rotWithShape="1">
          <a:blip r:embed="rId4">
            <a:alphaModFix/>
          </a:blip>
          <a:srcRect b="41694" l="10975" r="62710" t="22147"/>
          <a:stretch/>
        </p:blipFill>
        <p:spPr>
          <a:xfrm>
            <a:off x="8392001" y="1295400"/>
            <a:ext cx="3647600" cy="2819399"/>
          </a:xfrm>
          <a:prstGeom prst="rect">
            <a:avLst/>
          </a:prstGeom>
          <a:noFill/>
          <a:ln>
            <a:noFill/>
          </a:ln>
        </p:spPr>
      </p:pic>
      <p:pic>
        <p:nvPicPr>
          <p:cNvPr descr="txp_fig" id="1058" name="Google Shape;1058;g291a363ae77_0_5"/>
          <p:cNvPicPr preferRelativeResize="0"/>
          <p:nvPr/>
        </p:nvPicPr>
        <p:blipFill rotWithShape="1">
          <a:blip r:embed="rId5">
            <a:alphaModFix/>
          </a:blip>
          <a:srcRect b="0" l="0" r="0" t="0"/>
          <a:stretch/>
        </p:blipFill>
        <p:spPr>
          <a:xfrm>
            <a:off x="442355" y="3540368"/>
            <a:ext cx="1195552" cy="334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g291a363ae77_0_13"/>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4400"/>
              <a:t>Computing Actions from Q-Values</a:t>
            </a:r>
            <a:endParaRPr sz="4400"/>
          </a:p>
        </p:txBody>
      </p:sp>
      <p:sp>
        <p:nvSpPr>
          <p:cNvPr id="1064" name="Google Shape;1064;g291a363ae77_0_13"/>
          <p:cNvSpPr txBox="1"/>
          <p:nvPr>
            <p:ph idx="1" type="body"/>
          </p:nvPr>
        </p:nvSpPr>
        <p:spPr>
          <a:xfrm>
            <a:off x="406450" y="1397149"/>
            <a:ext cx="11379000" cy="5460900"/>
          </a:xfrm>
          <a:prstGeom prst="rect">
            <a:avLst/>
          </a:prstGeom>
          <a:noFill/>
          <a:ln>
            <a:noFill/>
          </a:ln>
        </p:spPr>
        <p:txBody>
          <a:bodyPr anchorCtr="0" anchor="t" bIns="45700" lIns="91425" spcFirstLastPara="1" rIns="91425" wrap="square" tIns="45700">
            <a:normAutofit/>
          </a:bodyPr>
          <a:lstStyle/>
          <a:p>
            <a:pPr indent="-400050" lvl="0" marL="457200" marR="0" rtl="0" algn="l">
              <a:lnSpc>
                <a:spcPct val="80000"/>
              </a:lnSpc>
              <a:spcBef>
                <a:spcPts val="560"/>
              </a:spcBef>
              <a:spcAft>
                <a:spcPts val="0"/>
              </a:spcAft>
              <a:buSzPts val="2700"/>
              <a:buChar char="●"/>
            </a:pPr>
            <a:r>
              <a:rPr lang="en-US" sz="2700"/>
              <a:t>Let’s imagine we have the optimal q-values:</a:t>
            </a:r>
            <a:endParaRPr sz="2700"/>
          </a:p>
          <a:p>
            <a:pPr indent="0" lvl="0" marL="457200" rtl="0" algn="l">
              <a:lnSpc>
                <a:spcPct val="80000"/>
              </a:lnSpc>
              <a:spcBef>
                <a:spcPts val="560"/>
              </a:spcBef>
              <a:spcAft>
                <a:spcPts val="0"/>
              </a:spcAft>
              <a:buNone/>
            </a:pPr>
            <a:r>
              <a:t/>
            </a:r>
            <a:endParaRPr sz="2700"/>
          </a:p>
          <a:p>
            <a:pPr indent="-400050" lvl="0" marL="457200" rtl="0" algn="l">
              <a:lnSpc>
                <a:spcPct val="80000"/>
              </a:lnSpc>
              <a:spcBef>
                <a:spcPts val="560"/>
              </a:spcBef>
              <a:spcAft>
                <a:spcPts val="0"/>
              </a:spcAft>
              <a:buSzPts val="2700"/>
              <a:buChar char="●"/>
            </a:pPr>
            <a:r>
              <a:rPr lang="en-US" sz="2700"/>
              <a:t>How should we act?</a:t>
            </a:r>
            <a:endParaRPr sz="1700"/>
          </a:p>
          <a:p>
            <a:pPr indent="-374650" lvl="1" marL="914400" rtl="0" algn="l">
              <a:lnSpc>
                <a:spcPct val="80000"/>
              </a:lnSpc>
              <a:spcBef>
                <a:spcPts val="0"/>
              </a:spcBef>
              <a:spcAft>
                <a:spcPts val="0"/>
              </a:spcAft>
              <a:buSzPts val="2300"/>
              <a:buChar char="○"/>
            </a:pPr>
            <a:r>
              <a:rPr lang="en-US" sz="2300"/>
              <a:t>Completely trivial to decide!</a:t>
            </a:r>
            <a:endParaRPr sz="1700"/>
          </a:p>
          <a:p>
            <a:pPr indent="0" lvl="1" marL="457175" rtl="0" algn="l">
              <a:lnSpc>
                <a:spcPct val="80000"/>
              </a:lnSpc>
              <a:spcBef>
                <a:spcPts val="480"/>
              </a:spcBef>
              <a:spcAft>
                <a:spcPts val="0"/>
              </a:spcAft>
              <a:buSzPts val="2400"/>
              <a:buNone/>
            </a:pPr>
            <a:r>
              <a:t/>
            </a:r>
            <a:endParaRPr sz="2300"/>
          </a:p>
          <a:p>
            <a:pPr indent="-133337" lvl="1" marL="742913" rtl="0" algn="l">
              <a:lnSpc>
                <a:spcPct val="80000"/>
              </a:lnSpc>
              <a:spcBef>
                <a:spcPts val="480"/>
              </a:spcBef>
              <a:spcAft>
                <a:spcPts val="0"/>
              </a:spcAft>
              <a:buSzPts val="2400"/>
              <a:buNone/>
            </a:pPr>
            <a:r>
              <a:t/>
            </a:r>
            <a:endParaRPr sz="2300"/>
          </a:p>
          <a:p>
            <a:pPr indent="-133337" lvl="1" marL="742913" rtl="0" algn="l">
              <a:lnSpc>
                <a:spcPct val="80000"/>
              </a:lnSpc>
              <a:spcBef>
                <a:spcPts val="480"/>
              </a:spcBef>
              <a:spcAft>
                <a:spcPts val="0"/>
              </a:spcAft>
              <a:buSzPts val="2400"/>
              <a:buNone/>
            </a:pPr>
            <a:r>
              <a:t/>
            </a:r>
            <a:endParaRPr sz="2300"/>
          </a:p>
          <a:p>
            <a:pPr indent="-133337" lvl="1" marL="742913" rtl="0" algn="l">
              <a:lnSpc>
                <a:spcPct val="80000"/>
              </a:lnSpc>
              <a:spcBef>
                <a:spcPts val="480"/>
              </a:spcBef>
              <a:spcAft>
                <a:spcPts val="0"/>
              </a:spcAft>
              <a:buSzPts val="2400"/>
              <a:buNone/>
            </a:pPr>
            <a:r>
              <a:t/>
            </a:r>
            <a:endParaRPr sz="2300"/>
          </a:p>
          <a:p>
            <a:pPr indent="-133337" lvl="1" marL="742913" rtl="0" algn="l">
              <a:lnSpc>
                <a:spcPct val="80000"/>
              </a:lnSpc>
              <a:spcBef>
                <a:spcPts val="480"/>
              </a:spcBef>
              <a:spcAft>
                <a:spcPts val="0"/>
              </a:spcAft>
              <a:buSzPts val="2400"/>
              <a:buNone/>
            </a:pPr>
            <a:r>
              <a:t/>
            </a:r>
            <a:endParaRPr sz="2300"/>
          </a:p>
          <a:p>
            <a:pPr indent="-133337" lvl="1" marL="742913" rtl="0" algn="l">
              <a:lnSpc>
                <a:spcPct val="80000"/>
              </a:lnSpc>
              <a:spcBef>
                <a:spcPts val="480"/>
              </a:spcBef>
              <a:spcAft>
                <a:spcPts val="0"/>
              </a:spcAft>
              <a:buSzPts val="2400"/>
              <a:buNone/>
            </a:pPr>
            <a:r>
              <a:t/>
            </a:r>
            <a:endParaRPr sz="2300"/>
          </a:p>
          <a:p>
            <a:pPr indent="-133337" lvl="1" marL="742913" rtl="0" algn="l">
              <a:lnSpc>
                <a:spcPct val="80000"/>
              </a:lnSpc>
              <a:spcBef>
                <a:spcPts val="480"/>
              </a:spcBef>
              <a:spcAft>
                <a:spcPts val="0"/>
              </a:spcAft>
              <a:buSzPts val="2400"/>
              <a:buNone/>
            </a:pPr>
            <a:r>
              <a:t/>
            </a:r>
            <a:endParaRPr sz="2300"/>
          </a:p>
          <a:p>
            <a:pPr indent="-133337" lvl="1" marL="742913" rtl="0" algn="l">
              <a:lnSpc>
                <a:spcPct val="80000"/>
              </a:lnSpc>
              <a:spcBef>
                <a:spcPts val="480"/>
              </a:spcBef>
              <a:spcAft>
                <a:spcPts val="0"/>
              </a:spcAft>
              <a:buSzPts val="2400"/>
              <a:buNone/>
            </a:pPr>
            <a:r>
              <a:t/>
            </a:r>
            <a:endParaRPr sz="2300"/>
          </a:p>
          <a:p>
            <a:pPr indent="-400050" lvl="0" marL="457200" marR="0" rtl="0" algn="l">
              <a:lnSpc>
                <a:spcPct val="80000"/>
              </a:lnSpc>
              <a:spcBef>
                <a:spcPts val="560"/>
              </a:spcBef>
              <a:spcAft>
                <a:spcPts val="0"/>
              </a:spcAft>
              <a:buSzPts val="2700"/>
              <a:buChar char="●"/>
            </a:pPr>
            <a:r>
              <a:rPr lang="en-US" sz="2700"/>
              <a:t>Important</a:t>
            </a:r>
            <a:r>
              <a:rPr lang="en-US" sz="2700"/>
              <a:t> lesson: actions are easier to select from q-values than values!</a:t>
            </a:r>
            <a:endParaRPr sz="2300"/>
          </a:p>
        </p:txBody>
      </p:sp>
      <p:pic>
        <p:nvPicPr>
          <p:cNvPr id="1065" name="Google Shape;1065;g291a363ae77_0_13"/>
          <p:cNvPicPr preferRelativeResize="0"/>
          <p:nvPr/>
        </p:nvPicPr>
        <p:blipFill rotWithShape="1">
          <a:blip r:embed="rId3">
            <a:alphaModFix/>
          </a:blip>
          <a:srcRect b="36487" l="9541" r="58221" t="20049"/>
          <a:stretch/>
        </p:blipFill>
        <p:spPr>
          <a:xfrm>
            <a:off x="7543801" y="1902069"/>
            <a:ext cx="4557347" cy="3456245"/>
          </a:xfrm>
          <a:prstGeom prst="rect">
            <a:avLst/>
          </a:prstGeom>
          <a:noFill/>
          <a:ln>
            <a:noFill/>
          </a:ln>
        </p:spPr>
      </p:pic>
      <p:pic>
        <p:nvPicPr>
          <p:cNvPr descr="txp_fig" id="1066" name="Google Shape;1066;g291a363ae77_0_13"/>
          <p:cNvPicPr preferRelativeResize="0"/>
          <p:nvPr/>
        </p:nvPicPr>
        <p:blipFill rotWithShape="1">
          <a:blip r:embed="rId4">
            <a:alphaModFix/>
          </a:blip>
          <a:srcRect b="0" l="0" r="0" t="0"/>
          <a:stretch/>
        </p:blipFill>
        <p:spPr>
          <a:xfrm>
            <a:off x="3199872" y="4093779"/>
            <a:ext cx="2438928" cy="478221"/>
          </a:xfrm>
          <a:prstGeom prst="rect">
            <a:avLst/>
          </a:prstGeom>
          <a:noFill/>
          <a:ln>
            <a:noFill/>
          </a:ln>
        </p:spPr>
      </p:pic>
      <p:pic>
        <p:nvPicPr>
          <p:cNvPr descr="txp_fig" id="1067" name="Google Shape;1067;g291a363ae77_0_13"/>
          <p:cNvPicPr preferRelativeResize="0"/>
          <p:nvPr/>
        </p:nvPicPr>
        <p:blipFill rotWithShape="1">
          <a:blip r:embed="rId5">
            <a:alphaModFix/>
          </a:blip>
          <a:srcRect b="0" l="0" r="0" t="0"/>
          <a:stretch/>
        </p:blipFill>
        <p:spPr>
          <a:xfrm>
            <a:off x="1813955" y="4081447"/>
            <a:ext cx="1195552" cy="334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12" st="1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291a363ae77_0_26"/>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Policy Methods</a:t>
            </a:r>
            <a:endParaRPr sz="4400"/>
          </a:p>
        </p:txBody>
      </p:sp>
      <p:pic>
        <p:nvPicPr>
          <p:cNvPr id="1073" name="Google Shape;1073;g291a363ae77_0_26"/>
          <p:cNvPicPr preferRelativeResize="0"/>
          <p:nvPr/>
        </p:nvPicPr>
        <p:blipFill rotWithShape="1">
          <a:blip r:embed="rId3">
            <a:alphaModFix/>
          </a:blip>
          <a:srcRect b="0" l="0" r="0" t="0"/>
          <a:stretch/>
        </p:blipFill>
        <p:spPr>
          <a:xfrm>
            <a:off x="2209800" y="1219756"/>
            <a:ext cx="7608889" cy="533288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291a363ae77_0_31"/>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Problems with Value Iteration</a:t>
            </a:r>
            <a:endParaRPr sz="4400"/>
          </a:p>
        </p:txBody>
      </p:sp>
      <p:pic>
        <p:nvPicPr>
          <p:cNvPr descr="txp_fig" id="1080" name="Google Shape;1080;g291a363ae77_0_31"/>
          <p:cNvPicPr preferRelativeResize="0"/>
          <p:nvPr/>
        </p:nvPicPr>
        <p:blipFill rotWithShape="1">
          <a:blip r:embed="rId3">
            <a:alphaModFix/>
          </a:blip>
          <a:srcRect b="0" l="0" r="0" t="0"/>
          <a:stretch/>
        </p:blipFill>
        <p:spPr>
          <a:xfrm>
            <a:off x="1066801" y="2362200"/>
            <a:ext cx="6629399" cy="630314"/>
          </a:xfrm>
          <a:prstGeom prst="rect">
            <a:avLst/>
          </a:prstGeom>
          <a:noFill/>
          <a:ln>
            <a:noFill/>
          </a:ln>
        </p:spPr>
      </p:pic>
      <p:sp>
        <p:nvSpPr>
          <p:cNvPr id="1081" name="Google Shape;1081;g291a363ae77_0_31"/>
          <p:cNvSpPr txBox="1"/>
          <p:nvPr>
            <p:ph idx="1" type="body"/>
          </p:nvPr>
        </p:nvSpPr>
        <p:spPr>
          <a:xfrm>
            <a:off x="406440" y="1397160"/>
            <a:ext cx="11379000" cy="4728900"/>
          </a:xfrm>
          <a:prstGeom prst="rect">
            <a:avLst/>
          </a:prstGeom>
          <a:noFill/>
          <a:ln>
            <a:noFill/>
          </a:ln>
        </p:spPr>
        <p:txBody>
          <a:bodyPr anchorCtr="0" anchor="t" bIns="45700" lIns="91425" spcFirstLastPara="1" rIns="91425" wrap="square" tIns="45700">
            <a:normAutofit lnSpcReduction="20000"/>
          </a:bodyPr>
          <a:lstStyle/>
          <a:p>
            <a:pPr indent="-165082" lvl="0" marL="342882" rtl="0" algn="l">
              <a:spcBef>
                <a:spcPts val="0"/>
              </a:spcBef>
              <a:spcAft>
                <a:spcPts val="0"/>
              </a:spcAft>
              <a:buSzPts val="2800"/>
              <a:buNone/>
            </a:pPr>
            <a:r>
              <a:rPr lang="en-US" sz="2800"/>
              <a:t>Value iteration repeats the Bellman updates:</a:t>
            </a:r>
            <a:endParaRPr/>
          </a:p>
          <a:p>
            <a:pPr indent="-165082" lvl="0" marL="342882" rtl="0" algn="l">
              <a:spcBef>
                <a:spcPts val="560"/>
              </a:spcBef>
              <a:spcAft>
                <a:spcPts val="0"/>
              </a:spcAft>
              <a:buSzPts val="2800"/>
              <a:buNone/>
            </a:pPr>
            <a:r>
              <a:t/>
            </a:r>
            <a:endParaRPr sz="2800"/>
          </a:p>
          <a:p>
            <a:pPr indent="-165082" lvl="0" marL="342882" rtl="0" algn="l">
              <a:spcBef>
                <a:spcPts val="560"/>
              </a:spcBef>
              <a:spcAft>
                <a:spcPts val="0"/>
              </a:spcAft>
              <a:buSzPts val="2800"/>
              <a:buNone/>
            </a:pPr>
            <a:r>
              <a:t/>
            </a:r>
            <a:endParaRPr sz="2800"/>
          </a:p>
          <a:p>
            <a:pPr indent="-165082" lvl="0" marL="342882" rtl="0" algn="l">
              <a:spcBef>
                <a:spcPts val="560"/>
              </a:spcBef>
              <a:spcAft>
                <a:spcPts val="0"/>
              </a:spcAft>
              <a:buSzPts val="2800"/>
              <a:buNone/>
            </a:pPr>
            <a:r>
              <a:t/>
            </a:r>
            <a:endParaRPr sz="2800"/>
          </a:p>
          <a:p>
            <a:pPr indent="-165082" lvl="0" marL="342882" rtl="0" algn="l">
              <a:spcBef>
                <a:spcPts val="560"/>
              </a:spcBef>
              <a:spcAft>
                <a:spcPts val="0"/>
              </a:spcAft>
              <a:buSzPts val="2800"/>
              <a:buNone/>
            </a:pPr>
            <a:r>
              <a:rPr lang="en-US" sz="2800"/>
              <a:t>Problem 1: It’s slow – O(S</a:t>
            </a:r>
            <a:r>
              <a:rPr baseline="30000" lang="en-US" sz="2800"/>
              <a:t>2</a:t>
            </a:r>
            <a:r>
              <a:rPr lang="en-US" sz="2800"/>
              <a:t>A) per iteration</a:t>
            </a:r>
            <a:endParaRPr/>
          </a:p>
          <a:p>
            <a:pPr indent="-165082" lvl="0" marL="342882" rtl="0" algn="l">
              <a:spcBef>
                <a:spcPts val="560"/>
              </a:spcBef>
              <a:spcAft>
                <a:spcPts val="0"/>
              </a:spcAft>
              <a:buSzPts val="2800"/>
              <a:buNone/>
            </a:pPr>
            <a:r>
              <a:t/>
            </a:r>
            <a:endParaRPr sz="2800"/>
          </a:p>
          <a:p>
            <a:pPr indent="-165082" lvl="0" marL="342882" rtl="0" algn="l">
              <a:spcBef>
                <a:spcPts val="560"/>
              </a:spcBef>
              <a:spcAft>
                <a:spcPts val="0"/>
              </a:spcAft>
              <a:buSzPts val="2800"/>
              <a:buNone/>
            </a:pPr>
            <a:r>
              <a:rPr lang="en-US" sz="2800"/>
              <a:t>Problem 2: The “max” at each state rarely changes</a:t>
            </a:r>
            <a:endParaRPr/>
          </a:p>
          <a:p>
            <a:pPr indent="-165082" lvl="0" marL="342882" rtl="0" algn="l">
              <a:spcBef>
                <a:spcPts val="560"/>
              </a:spcBef>
              <a:spcAft>
                <a:spcPts val="0"/>
              </a:spcAft>
              <a:buSzPts val="2800"/>
              <a:buNone/>
            </a:pPr>
            <a:r>
              <a:t/>
            </a:r>
            <a:endParaRPr sz="2800"/>
          </a:p>
          <a:p>
            <a:pPr indent="-165082" lvl="0" marL="342882" rtl="0" algn="l">
              <a:spcBef>
                <a:spcPts val="560"/>
              </a:spcBef>
              <a:spcAft>
                <a:spcPts val="0"/>
              </a:spcAft>
              <a:buSzPts val="2800"/>
              <a:buNone/>
            </a:pPr>
            <a:r>
              <a:rPr lang="en-US" sz="2800"/>
              <a:t>Problem 3: The policy often converges long before the values</a:t>
            </a:r>
            <a:endParaRPr/>
          </a:p>
          <a:p>
            <a:pPr indent="-133337" lvl="1" marL="742913" rtl="0" algn="l">
              <a:spcBef>
                <a:spcPts val="480"/>
              </a:spcBef>
              <a:spcAft>
                <a:spcPts val="0"/>
              </a:spcAft>
              <a:buSzPts val="2400"/>
              <a:buNone/>
            </a:pPr>
            <a:r>
              <a:t/>
            </a:r>
            <a:endParaRPr sz="2400"/>
          </a:p>
          <a:p>
            <a:pPr indent="-190482" lvl="0" marL="342882" rtl="0" algn="l">
              <a:spcBef>
                <a:spcPts val="480"/>
              </a:spcBef>
              <a:spcAft>
                <a:spcPts val="0"/>
              </a:spcAft>
              <a:buSzPts val="2400"/>
              <a:buNone/>
            </a:pPr>
            <a:r>
              <a:t/>
            </a:r>
            <a:endParaRPr sz="2400"/>
          </a:p>
        </p:txBody>
      </p:sp>
      <p:pic>
        <p:nvPicPr>
          <p:cNvPr id="1082" name="Google Shape;1082;g291a363ae77_0_31"/>
          <p:cNvPicPr preferRelativeResize="0"/>
          <p:nvPr/>
        </p:nvPicPr>
        <p:blipFill>
          <a:blip r:embed="rId4">
            <a:alphaModFix/>
          </a:blip>
          <a:stretch>
            <a:fillRect/>
          </a:stretch>
        </p:blipFill>
        <p:spPr>
          <a:xfrm>
            <a:off x="9040925" y="1526225"/>
            <a:ext cx="2581275" cy="2114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g291a363ae77_0_84"/>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4400"/>
              <a:t>k=12</a:t>
            </a:r>
            <a:endParaRPr/>
          </a:p>
        </p:txBody>
      </p:sp>
      <p:sp>
        <p:nvSpPr>
          <p:cNvPr id="1089" name="Google Shape;1089;g291a363ae77_0_84"/>
          <p:cNvSpPr txBox="1"/>
          <p:nvPr/>
        </p:nvSpPr>
        <p:spPr>
          <a:xfrm>
            <a:off x="9906001" y="5934670"/>
            <a:ext cx="228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Noise = 0.2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Discount = 0.9</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Living reward = 0</a:t>
            </a:r>
            <a:endParaRPr/>
          </a:p>
        </p:txBody>
      </p:sp>
      <p:pic>
        <p:nvPicPr>
          <p:cNvPr descr="Screen Shot 2014-08-10 at 7.48.41 PM.png" id="1090" name="Google Shape;1090;g291a363ae77_0_84"/>
          <p:cNvPicPr preferRelativeResize="0"/>
          <p:nvPr/>
        </p:nvPicPr>
        <p:blipFill rotWithShape="1">
          <a:blip r:embed="rId3">
            <a:alphaModFix/>
          </a:blip>
          <a:srcRect b="0" l="0" r="0" t="0"/>
          <a:stretch/>
        </p:blipFill>
        <p:spPr>
          <a:xfrm>
            <a:off x="2997725" y="1143000"/>
            <a:ext cx="6196550" cy="5715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g291a363ae77_0_91"/>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k=100</a:t>
            </a:r>
            <a:endParaRPr sz="4400"/>
          </a:p>
        </p:txBody>
      </p:sp>
      <p:sp>
        <p:nvSpPr>
          <p:cNvPr id="1097" name="Google Shape;1097;g291a363ae77_0_91"/>
          <p:cNvSpPr txBox="1"/>
          <p:nvPr/>
        </p:nvSpPr>
        <p:spPr>
          <a:xfrm>
            <a:off x="9906001" y="5934670"/>
            <a:ext cx="228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Noise = 0.2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Discount = 0.9</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Living reward = 0</a:t>
            </a:r>
            <a:endParaRPr/>
          </a:p>
        </p:txBody>
      </p:sp>
      <p:pic>
        <p:nvPicPr>
          <p:cNvPr descr="Screen Shot 2014-08-10 at 7.49.20 PM.png" id="1098" name="Google Shape;1098;g291a363ae77_0_91"/>
          <p:cNvPicPr preferRelativeResize="0"/>
          <p:nvPr/>
        </p:nvPicPr>
        <p:blipFill rotWithShape="1">
          <a:blip r:embed="rId3">
            <a:alphaModFix/>
          </a:blip>
          <a:srcRect b="0" l="0" r="0" t="0"/>
          <a:stretch/>
        </p:blipFill>
        <p:spPr>
          <a:xfrm>
            <a:off x="3000746" y="1130418"/>
            <a:ext cx="6190507" cy="572758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291a363ae77_0_98"/>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Policy Iteration</a:t>
            </a:r>
            <a:endParaRPr sz="4400"/>
          </a:p>
        </p:txBody>
      </p:sp>
      <p:sp>
        <p:nvSpPr>
          <p:cNvPr id="1104" name="Google Shape;1104;g291a363ae77_0_98"/>
          <p:cNvSpPr txBox="1"/>
          <p:nvPr>
            <p:ph idx="1" type="body"/>
          </p:nvPr>
        </p:nvSpPr>
        <p:spPr>
          <a:xfrm>
            <a:off x="406440" y="1397160"/>
            <a:ext cx="11379000" cy="47289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US" sz="2800"/>
              <a:t>Alternative approach for optimal values:</a:t>
            </a:r>
            <a:endParaRPr/>
          </a:p>
          <a:p>
            <a:pPr indent="-381000" lvl="1" marL="914400" rtl="0" algn="l">
              <a:spcBef>
                <a:spcPts val="0"/>
              </a:spcBef>
              <a:spcAft>
                <a:spcPts val="0"/>
              </a:spcAft>
              <a:buSzPts val="2400"/>
              <a:buChar char="○"/>
            </a:pPr>
            <a:r>
              <a:rPr lang="en-US" sz="2400">
                <a:solidFill>
                  <a:srgbClr val="CC0000"/>
                </a:solidFill>
              </a:rPr>
              <a:t>Step 1: Policy Evaluation: </a:t>
            </a:r>
            <a:r>
              <a:rPr lang="en-US" sz="2400"/>
              <a:t>calculate utilities for some fixed policy (not optimal utilities!) until convergence</a:t>
            </a:r>
            <a:endParaRPr/>
          </a:p>
          <a:p>
            <a:pPr indent="-381000" lvl="1" marL="914400" rtl="0" algn="l">
              <a:spcBef>
                <a:spcPts val="0"/>
              </a:spcBef>
              <a:spcAft>
                <a:spcPts val="0"/>
              </a:spcAft>
              <a:buSzPts val="2400"/>
              <a:buChar char="○"/>
            </a:pPr>
            <a:r>
              <a:rPr lang="en-US" sz="2400">
                <a:solidFill>
                  <a:srgbClr val="CC0000"/>
                </a:solidFill>
              </a:rPr>
              <a:t>Step 2: Policy Improvement: </a:t>
            </a:r>
            <a:r>
              <a:rPr lang="en-US" sz="2400"/>
              <a:t>update policy using one-step look-ahead with resulting converged (but not optimal!) utilities as future values</a:t>
            </a:r>
            <a:endParaRPr/>
          </a:p>
          <a:p>
            <a:pPr indent="-381000" lvl="1" marL="914400" rtl="0" algn="l">
              <a:spcBef>
                <a:spcPts val="0"/>
              </a:spcBef>
              <a:spcAft>
                <a:spcPts val="0"/>
              </a:spcAft>
              <a:buSzPts val="2400"/>
              <a:buChar char="○"/>
            </a:pPr>
            <a:r>
              <a:rPr lang="en-US" sz="2400"/>
              <a:t>Repeat steps until policy converges</a:t>
            </a:r>
            <a:endParaRPr/>
          </a:p>
          <a:p>
            <a:pPr indent="0" lvl="0" marL="914400" rtl="0" algn="l">
              <a:spcBef>
                <a:spcPts val="480"/>
              </a:spcBef>
              <a:spcAft>
                <a:spcPts val="0"/>
              </a:spcAft>
              <a:buNone/>
            </a:pPr>
            <a:r>
              <a:t/>
            </a:r>
            <a:endParaRPr sz="2400"/>
          </a:p>
          <a:p>
            <a:pPr indent="-406400" lvl="0" marL="457200" rtl="0" algn="l">
              <a:spcBef>
                <a:spcPts val="560"/>
              </a:spcBef>
              <a:spcAft>
                <a:spcPts val="0"/>
              </a:spcAft>
              <a:buSzPts val="2800"/>
              <a:buChar char="●"/>
            </a:pPr>
            <a:r>
              <a:rPr lang="en-US" sz="2800"/>
              <a:t>This is </a:t>
            </a:r>
            <a:r>
              <a:rPr lang="en-US" sz="2800">
                <a:solidFill>
                  <a:srgbClr val="CC0000"/>
                </a:solidFill>
              </a:rPr>
              <a:t>Policy Iteration</a:t>
            </a:r>
            <a:endParaRPr/>
          </a:p>
          <a:p>
            <a:pPr indent="-381000" lvl="1" marL="914400" rtl="0" algn="l">
              <a:spcBef>
                <a:spcPts val="0"/>
              </a:spcBef>
              <a:spcAft>
                <a:spcPts val="0"/>
              </a:spcAft>
              <a:buSzPts val="2400"/>
              <a:buChar char="○"/>
            </a:pPr>
            <a:r>
              <a:rPr lang="en-US" sz="2400"/>
              <a:t>It’s still optimal!</a:t>
            </a:r>
            <a:endParaRPr/>
          </a:p>
          <a:p>
            <a:pPr indent="-381000" lvl="1" marL="914400" rtl="0" algn="l">
              <a:spcBef>
                <a:spcPts val="0"/>
              </a:spcBef>
              <a:spcAft>
                <a:spcPts val="0"/>
              </a:spcAft>
              <a:buSzPts val="2400"/>
              <a:buChar char="○"/>
            </a:pPr>
            <a:r>
              <a:rPr lang="en-US" sz="2400"/>
              <a:t>Can converge (much) faster under some conditions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g291a363ae77_0_103"/>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Policy Evaluation</a:t>
            </a:r>
            <a:endParaRPr sz="4400"/>
          </a:p>
        </p:txBody>
      </p:sp>
      <p:pic>
        <p:nvPicPr>
          <p:cNvPr id="1110" name="Google Shape;1110;g291a363ae77_0_103"/>
          <p:cNvPicPr preferRelativeResize="0"/>
          <p:nvPr/>
        </p:nvPicPr>
        <p:blipFill rotWithShape="1">
          <a:blip r:embed="rId3">
            <a:alphaModFix/>
          </a:blip>
          <a:srcRect b="0" l="0" r="0" t="0"/>
          <a:stretch/>
        </p:blipFill>
        <p:spPr>
          <a:xfrm>
            <a:off x="3303588" y="1476848"/>
            <a:ext cx="5764211" cy="485194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g291a363ae77_0_108"/>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Fixed Policies</a:t>
            </a:r>
            <a:endParaRPr sz="4400"/>
          </a:p>
        </p:txBody>
      </p:sp>
      <p:sp>
        <p:nvSpPr>
          <p:cNvPr id="1116" name="Google Shape;1116;g291a363ae77_0_108"/>
          <p:cNvSpPr txBox="1"/>
          <p:nvPr>
            <p:ph idx="1" type="body"/>
          </p:nvPr>
        </p:nvSpPr>
        <p:spPr>
          <a:xfrm>
            <a:off x="406400" y="5075235"/>
            <a:ext cx="11379300" cy="1782900"/>
          </a:xfrm>
          <a:prstGeom prst="rect">
            <a:avLst/>
          </a:prstGeom>
          <a:noFill/>
          <a:ln>
            <a:noFill/>
          </a:ln>
        </p:spPr>
        <p:txBody>
          <a:bodyPr anchorCtr="0" anchor="t" bIns="45700" lIns="91425" spcFirstLastPara="1" rIns="91425" wrap="square" tIns="45700">
            <a:normAutofit fontScale="92500"/>
          </a:bodyPr>
          <a:lstStyle/>
          <a:p>
            <a:pPr indent="-190482" lvl="0" marL="342882" rtl="0" algn="l">
              <a:spcBef>
                <a:spcPts val="0"/>
              </a:spcBef>
              <a:spcAft>
                <a:spcPts val="0"/>
              </a:spcAft>
              <a:buSzPct val="100000"/>
              <a:buNone/>
            </a:pPr>
            <a:r>
              <a:rPr lang="en-US" sz="2400"/>
              <a:t>Expectimax trees max over all actions to compute the optimal values</a:t>
            </a:r>
            <a:endParaRPr/>
          </a:p>
          <a:p>
            <a:pPr indent="-177788" lvl="5" marL="2514474" rtl="0" algn="l">
              <a:spcBef>
                <a:spcPts val="160"/>
              </a:spcBef>
              <a:spcAft>
                <a:spcPts val="0"/>
              </a:spcAft>
              <a:buSzPct val="100000"/>
              <a:buNone/>
            </a:pPr>
            <a:r>
              <a:t/>
            </a:r>
            <a:endParaRPr sz="800">
              <a:latin typeface="Palatino"/>
              <a:ea typeface="Palatino"/>
              <a:cs typeface="Palatino"/>
              <a:sym typeface="Palatino"/>
            </a:endParaRPr>
          </a:p>
          <a:p>
            <a:pPr indent="-190482" lvl="0" marL="342882" rtl="0" algn="l">
              <a:spcBef>
                <a:spcPts val="480"/>
              </a:spcBef>
              <a:spcAft>
                <a:spcPts val="0"/>
              </a:spcAft>
              <a:buSzPct val="100000"/>
              <a:buNone/>
            </a:pPr>
            <a:r>
              <a:rPr lang="en-US" sz="2400"/>
              <a:t>If we fixed some policy π(s), then the tree would be simpler – only one action per state</a:t>
            </a:r>
            <a:endParaRPr/>
          </a:p>
          <a:p>
            <a:pPr indent="-158737" lvl="1" marL="742913" rtl="0" algn="l">
              <a:spcBef>
                <a:spcPts val="400"/>
              </a:spcBef>
              <a:spcAft>
                <a:spcPts val="0"/>
              </a:spcAft>
              <a:buSzPct val="100000"/>
              <a:buNone/>
            </a:pPr>
            <a:r>
              <a:rPr lang="en-US" sz="2000"/>
              <a:t>… though the tree’s value would depend on which policy we fixed</a:t>
            </a:r>
            <a:endParaRPr/>
          </a:p>
          <a:p>
            <a:pPr indent="-190482" lvl="0" marL="342882" rtl="0" algn="l">
              <a:spcBef>
                <a:spcPts val="480"/>
              </a:spcBef>
              <a:spcAft>
                <a:spcPts val="0"/>
              </a:spcAft>
              <a:buSzPct val="100000"/>
              <a:buNone/>
            </a:pPr>
            <a:r>
              <a:t/>
            </a:r>
            <a:endParaRPr sz="2400"/>
          </a:p>
        </p:txBody>
      </p:sp>
      <p:sp>
        <p:nvSpPr>
          <p:cNvPr id="1117" name="Google Shape;1117;g291a363ae77_0_108"/>
          <p:cNvSpPr txBox="1"/>
          <p:nvPr/>
        </p:nvSpPr>
        <p:spPr>
          <a:xfrm>
            <a:off x="1752600" y="1290935"/>
            <a:ext cx="381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alatino"/>
                <a:ea typeface="Palatino"/>
                <a:cs typeface="Palatino"/>
                <a:sym typeface="Palatino"/>
              </a:rPr>
              <a:t>Do the optimal action</a:t>
            </a:r>
            <a:endParaRPr/>
          </a:p>
        </p:txBody>
      </p:sp>
      <p:sp>
        <p:nvSpPr>
          <p:cNvPr id="1118" name="Google Shape;1118;g291a363ae77_0_108"/>
          <p:cNvSpPr txBox="1"/>
          <p:nvPr/>
        </p:nvSpPr>
        <p:spPr>
          <a:xfrm>
            <a:off x="6629400" y="1290935"/>
            <a:ext cx="381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alatino"/>
                <a:ea typeface="Palatino"/>
                <a:cs typeface="Palatino"/>
                <a:sym typeface="Palatino"/>
              </a:rPr>
              <a:t>Do what π says to do</a:t>
            </a:r>
            <a:endParaRPr/>
          </a:p>
        </p:txBody>
      </p:sp>
      <p:pic>
        <p:nvPicPr>
          <p:cNvPr id="1119" name="Google Shape;1119;g291a363ae77_0_108"/>
          <p:cNvPicPr preferRelativeResize="0"/>
          <p:nvPr/>
        </p:nvPicPr>
        <p:blipFill>
          <a:blip r:embed="rId3">
            <a:alphaModFix/>
          </a:blip>
          <a:stretch>
            <a:fillRect/>
          </a:stretch>
        </p:blipFill>
        <p:spPr>
          <a:xfrm>
            <a:off x="1964200" y="2267410"/>
            <a:ext cx="2933700" cy="2181225"/>
          </a:xfrm>
          <a:prstGeom prst="rect">
            <a:avLst/>
          </a:prstGeom>
          <a:noFill/>
          <a:ln>
            <a:noFill/>
          </a:ln>
        </p:spPr>
      </p:pic>
      <p:pic>
        <p:nvPicPr>
          <p:cNvPr id="1120" name="Google Shape;1120;g291a363ae77_0_108"/>
          <p:cNvPicPr preferRelativeResize="0"/>
          <p:nvPr/>
        </p:nvPicPr>
        <p:blipFill>
          <a:blip r:embed="rId4">
            <a:alphaModFix/>
          </a:blip>
          <a:stretch>
            <a:fillRect/>
          </a:stretch>
        </p:blipFill>
        <p:spPr>
          <a:xfrm>
            <a:off x="7211050" y="2291223"/>
            <a:ext cx="241935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6"/>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Video of Demo Gridworld Manual Intro</a:t>
            </a:r>
            <a:endParaRPr b="0" i="0" sz="4400" u="none" cap="none" strike="noStrike">
              <a:solidFill>
                <a:srgbClr val="000000"/>
              </a:solidFill>
              <a:latin typeface="Arial"/>
              <a:ea typeface="Arial"/>
              <a:cs typeface="Arial"/>
              <a:sym typeface="Arial"/>
            </a:endParaRPr>
          </a:p>
        </p:txBody>
      </p:sp>
      <p:pic>
        <p:nvPicPr>
          <p:cNvPr id="174" name="Google Shape;174;p6"/>
          <p:cNvPicPr preferRelativeResize="0"/>
          <p:nvPr/>
        </p:nvPicPr>
        <p:blipFill rotWithShape="1">
          <a:blip r:embed="rId3">
            <a:alphaModFix/>
          </a:blip>
          <a:srcRect b="0" l="0" r="0" t="0"/>
          <a:stretch/>
        </p:blipFill>
        <p:spPr>
          <a:xfrm>
            <a:off x="1889640" y="1143000"/>
            <a:ext cx="8412120" cy="525744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g291a363ae77_0_149"/>
          <p:cNvSpPr txBox="1"/>
          <p:nvPr>
            <p:ph type="title"/>
          </p:nvPr>
        </p:nvSpPr>
        <p:spPr>
          <a:xfrm>
            <a:off x="12083" y="-12222"/>
            <a:ext cx="12192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Utilities for a Fixed Policy</a:t>
            </a:r>
            <a:endParaRPr sz="4400"/>
          </a:p>
        </p:txBody>
      </p:sp>
      <p:sp>
        <p:nvSpPr>
          <p:cNvPr id="1126" name="Google Shape;1126;g291a363ae77_0_149"/>
          <p:cNvSpPr txBox="1"/>
          <p:nvPr>
            <p:ph idx="1" type="body"/>
          </p:nvPr>
        </p:nvSpPr>
        <p:spPr>
          <a:xfrm>
            <a:off x="469283" y="1460978"/>
            <a:ext cx="8229600" cy="45261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sz="2400"/>
              <a:t>Another basic operation: compute the utility of a state s under a fixed (generally non-optimal) policy</a:t>
            </a:r>
            <a:endParaRPr/>
          </a:p>
          <a:p>
            <a:pPr indent="0" lvl="0" marL="457200" rtl="0" algn="l">
              <a:spcBef>
                <a:spcPts val="480"/>
              </a:spcBef>
              <a:spcAft>
                <a:spcPts val="0"/>
              </a:spcAft>
              <a:buNone/>
            </a:pPr>
            <a:r>
              <a:t/>
            </a:r>
            <a:endParaRPr sz="2400"/>
          </a:p>
          <a:p>
            <a:pPr indent="-381000" lvl="0" marL="457200" rtl="0" algn="l">
              <a:spcBef>
                <a:spcPts val="480"/>
              </a:spcBef>
              <a:spcAft>
                <a:spcPts val="0"/>
              </a:spcAft>
              <a:buSzPts val="2400"/>
              <a:buChar char="●"/>
            </a:pPr>
            <a:r>
              <a:rPr lang="en-US" sz="2400"/>
              <a:t>Define the utility of a state s, under a fixed policy π:</a:t>
            </a:r>
            <a:endParaRPr/>
          </a:p>
          <a:p>
            <a:pPr indent="0" lvl="0" marL="457200" rtl="0" algn="l">
              <a:spcBef>
                <a:spcPts val="400"/>
              </a:spcBef>
              <a:spcAft>
                <a:spcPts val="0"/>
              </a:spcAft>
              <a:buNone/>
            </a:pPr>
            <a:r>
              <a:rPr lang="en-US" sz="2000"/>
              <a:t>V</a:t>
            </a:r>
            <a:r>
              <a:rPr baseline="30000" lang="en-US" sz="2000"/>
              <a:t>π</a:t>
            </a:r>
            <a:r>
              <a:rPr lang="en-US" sz="2000"/>
              <a:t>(s) = expected total discounted rewards starting in s and following π</a:t>
            </a:r>
            <a:endParaRPr sz="2000"/>
          </a:p>
          <a:p>
            <a:pPr indent="0" lvl="0" marL="457200" rtl="0" algn="l">
              <a:spcBef>
                <a:spcPts val="480"/>
              </a:spcBef>
              <a:spcAft>
                <a:spcPts val="0"/>
              </a:spcAft>
              <a:buNone/>
            </a:pPr>
            <a:r>
              <a:t/>
            </a:r>
            <a:endParaRPr sz="2400"/>
          </a:p>
          <a:p>
            <a:pPr indent="-381000" lvl="0" marL="457200" rtl="0" algn="l">
              <a:spcBef>
                <a:spcPts val="480"/>
              </a:spcBef>
              <a:spcAft>
                <a:spcPts val="0"/>
              </a:spcAft>
              <a:buSzPts val="2400"/>
              <a:buChar char="●"/>
            </a:pPr>
            <a:r>
              <a:rPr lang="en-US" sz="2400"/>
              <a:t>Recursive relation (one-step look-ahead / Bellman equation):</a:t>
            </a:r>
            <a:endParaRPr/>
          </a:p>
        </p:txBody>
      </p:sp>
      <p:pic>
        <p:nvPicPr>
          <p:cNvPr descr="txp_fig" id="1127" name="Google Shape;1127;g291a363ae77_0_149"/>
          <p:cNvPicPr preferRelativeResize="0"/>
          <p:nvPr/>
        </p:nvPicPr>
        <p:blipFill rotWithShape="1">
          <a:blip r:embed="rId3">
            <a:alphaModFix/>
          </a:blip>
          <a:srcRect b="0" l="0" r="0" t="0"/>
          <a:stretch/>
        </p:blipFill>
        <p:spPr>
          <a:xfrm>
            <a:off x="1143000" y="5638800"/>
            <a:ext cx="7070738" cy="645824"/>
          </a:xfrm>
          <a:prstGeom prst="rect">
            <a:avLst/>
          </a:prstGeom>
          <a:noFill/>
          <a:ln>
            <a:noFill/>
          </a:ln>
        </p:spPr>
      </p:pic>
      <p:pic>
        <p:nvPicPr>
          <p:cNvPr id="1128" name="Google Shape;1128;g291a363ae77_0_149"/>
          <p:cNvPicPr preferRelativeResize="0"/>
          <p:nvPr/>
        </p:nvPicPr>
        <p:blipFill>
          <a:blip r:embed="rId4">
            <a:alphaModFix/>
          </a:blip>
          <a:stretch>
            <a:fillRect/>
          </a:stretch>
        </p:blipFill>
        <p:spPr>
          <a:xfrm>
            <a:off x="9562583" y="2386016"/>
            <a:ext cx="2238375" cy="208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g291a363ae77_0_170"/>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Policy Evaluation</a:t>
            </a:r>
            <a:endParaRPr sz="4400"/>
          </a:p>
        </p:txBody>
      </p:sp>
      <p:sp>
        <p:nvSpPr>
          <p:cNvPr id="1134" name="Google Shape;1134;g291a363ae77_0_170"/>
          <p:cNvSpPr txBox="1"/>
          <p:nvPr>
            <p:ph idx="1" type="body"/>
          </p:nvPr>
        </p:nvSpPr>
        <p:spPr>
          <a:xfrm>
            <a:off x="406490" y="1545710"/>
            <a:ext cx="11379000" cy="4728900"/>
          </a:xfrm>
          <a:prstGeom prst="rect">
            <a:avLst/>
          </a:prstGeom>
          <a:noFill/>
          <a:ln>
            <a:noFill/>
          </a:ln>
        </p:spPr>
        <p:txBody>
          <a:bodyPr anchorCtr="0" anchor="t" bIns="45700" lIns="91425" spcFirstLastPara="1" rIns="91425" wrap="square" tIns="45700">
            <a:normAutofit lnSpcReduction="10000"/>
          </a:bodyPr>
          <a:lstStyle/>
          <a:p>
            <a:pPr indent="-381000" lvl="0" marL="457200" rtl="0" algn="l">
              <a:lnSpc>
                <a:spcPct val="80000"/>
              </a:lnSpc>
              <a:spcBef>
                <a:spcPts val="0"/>
              </a:spcBef>
              <a:spcAft>
                <a:spcPts val="0"/>
              </a:spcAft>
              <a:buSzPts val="2400"/>
              <a:buChar char="●"/>
            </a:pPr>
            <a:r>
              <a:rPr lang="en-US" sz="2400"/>
              <a:t>How do we calculate the V’s for a fixed policy π?</a:t>
            </a:r>
            <a:endParaRPr/>
          </a:p>
          <a:p>
            <a:pPr indent="0" lvl="0" marL="457200" rtl="0" algn="l">
              <a:lnSpc>
                <a:spcPct val="80000"/>
              </a:lnSpc>
              <a:spcBef>
                <a:spcPts val="480"/>
              </a:spcBef>
              <a:spcAft>
                <a:spcPts val="0"/>
              </a:spcAft>
              <a:buNone/>
            </a:pPr>
            <a:r>
              <a:t/>
            </a:r>
            <a:endParaRPr sz="2400"/>
          </a:p>
          <a:p>
            <a:pPr indent="-381000" lvl="0" marL="457200" rtl="0" algn="l">
              <a:lnSpc>
                <a:spcPct val="80000"/>
              </a:lnSpc>
              <a:spcBef>
                <a:spcPts val="480"/>
              </a:spcBef>
              <a:spcAft>
                <a:spcPts val="0"/>
              </a:spcAft>
              <a:buSzPts val="2400"/>
              <a:buChar char="●"/>
            </a:pPr>
            <a:r>
              <a:rPr lang="en-US" sz="2400"/>
              <a:t>Idea 1: Turn recursive Bellman equations into updates</a:t>
            </a:r>
            <a:endParaRPr/>
          </a:p>
          <a:p>
            <a:pPr indent="0" lvl="0" marL="914400" rtl="0" algn="l">
              <a:lnSpc>
                <a:spcPct val="80000"/>
              </a:lnSpc>
              <a:spcBef>
                <a:spcPts val="480"/>
              </a:spcBef>
              <a:spcAft>
                <a:spcPts val="0"/>
              </a:spcAft>
              <a:buNone/>
            </a:pPr>
            <a:r>
              <a:rPr lang="en-US" sz="2400"/>
              <a:t>(like value iteration)</a:t>
            </a:r>
            <a:endParaRPr/>
          </a:p>
          <a:p>
            <a:pPr indent="0" lvl="0" marL="457200" rtl="0" algn="l">
              <a:lnSpc>
                <a:spcPct val="80000"/>
              </a:lnSpc>
              <a:spcBef>
                <a:spcPts val="480"/>
              </a:spcBef>
              <a:spcAft>
                <a:spcPts val="0"/>
              </a:spcAft>
              <a:buNone/>
            </a:pPr>
            <a:r>
              <a:t/>
            </a:r>
            <a:endParaRPr sz="2400"/>
          </a:p>
          <a:p>
            <a:pPr indent="0" lvl="0" marL="457200" rtl="0" algn="l">
              <a:lnSpc>
                <a:spcPct val="80000"/>
              </a:lnSpc>
              <a:spcBef>
                <a:spcPts val="720"/>
              </a:spcBef>
              <a:spcAft>
                <a:spcPts val="0"/>
              </a:spcAft>
              <a:buNone/>
            </a:pPr>
            <a:r>
              <a:t/>
            </a:r>
            <a:endParaRPr sz="3600"/>
          </a:p>
          <a:p>
            <a:pPr indent="0" lvl="0" marL="457200" rtl="0" algn="l">
              <a:lnSpc>
                <a:spcPct val="80000"/>
              </a:lnSpc>
              <a:spcBef>
                <a:spcPts val="720"/>
              </a:spcBef>
              <a:spcAft>
                <a:spcPts val="0"/>
              </a:spcAft>
              <a:buNone/>
            </a:pPr>
            <a:r>
              <a:t/>
            </a:r>
            <a:endParaRPr sz="3600"/>
          </a:p>
          <a:p>
            <a:pPr indent="0" lvl="0" marL="457200" rtl="0" algn="l">
              <a:lnSpc>
                <a:spcPct val="80000"/>
              </a:lnSpc>
              <a:spcBef>
                <a:spcPts val="480"/>
              </a:spcBef>
              <a:spcAft>
                <a:spcPts val="0"/>
              </a:spcAft>
              <a:buNone/>
            </a:pPr>
            <a:r>
              <a:t/>
            </a:r>
            <a:endParaRPr sz="2400"/>
          </a:p>
          <a:p>
            <a:pPr indent="0" lvl="0" marL="457200" rtl="0" algn="l">
              <a:lnSpc>
                <a:spcPct val="80000"/>
              </a:lnSpc>
              <a:spcBef>
                <a:spcPts val="480"/>
              </a:spcBef>
              <a:spcAft>
                <a:spcPts val="0"/>
              </a:spcAft>
              <a:buNone/>
            </a:pPr>
            <a:r>
              <a:t/>
            </a:r>
            <a:endParaRPr sz="2400"/>
          </a:p>
          <a:p>
            <a:pPr indent="-381000" lvl="0" marL="457200" rtl="0" algn="l">
              <a:lnSpc>
                <a:spcPct val="80000"/>
              </a:lnSpc>
              <a:spcBef>
                <a:spcPts val="480"/>
              </a:spcBef>
              <a:spcAft>
                <a:spcPts val="0"/>
              </a:spcAft>
              <a:buSzPts val="2400"/>
              <a:buChar char="●"/>
            </a:pPr>
            <a:r>
              <a:rPr lang="en-US" sz="2400"/>
              <a:t>Efficiency: O(S</a:t>
            </a:r>
            <a:r>
              <a:rPr baseline="30000" lang="en-US" sz="2400"/>
              <a:t>2</a:t>
            </a:r>
            <a:r>
              <a:rPr lang="en-US" sz="2400"/>
              <a:t>) per iteration</a:t>
            </a:r>
            <a:endParaRPr/>
          </a:p>
          <a:p>
            <a:pPr indent="0" lvl="0" marL="457200" rtl="0" algn="l">
              <a:lnSpc>
                <a:spcPct val="80000"/>
              </a:lnSpc>
              <a:spcBef>
                <a:spcPts val="480"/>
              </a:spcBef>
              <a:spcAft>
                <a:spcPts val="0"/>
              </a:spcAft>
              <a:buNone/>
            </a:pPr>
            <a:r>
              <a:t/>
            </a:r>
            <a:endParaRPr sz="2400"/>
          </a:p>
          <a:p>
            <a:pPr indent="-381000" lvl="0" marL="457200" rtl="0" algn="l">
              <a:lnSpc>
                <a:spcPct val="80000"/>
              </a:lnSpc>
              <a:spcBef>
                <a:spcPts val="480"/>
              </a:spcBef>
              <a:spcAft>
                <a:spcPts val="0"/>
              </a:spcAft>
              <a:buSzPts val="2400"/>
              <a:buChar char="●"/>
            </a:pPr>
            <a:r>
              <a:rPr lang="en-US" sz="2400"/>
              <a:t>Idea 2: Without the maxes, the Bellman equations are just a linear system</a:t>
            </a:r>
            <a:endParaRPr/>
          </a:p>
          <a:p>
            <a:pPr indent="-355600" lvl="1" marL="914400" rtl="0" algn="l">
              <a:lnSpc>
                <a:spcPct val="80000"/>
              </a:lnSpc>
              <a:spcBef>
                <a:spcPts val="0"/>
              </a:spcBef>
              <a:spcAft>
                <a:spcPts val="0"/>
              </a:spcAft>
              <a:buSzPts val="2000"/>
              <a:buChar char="○"/>
            </a:pPr>
            <a:r>
              <a:rPr lang="en-US" sz="2000"/>
              <a:t>Solve with Matlab (or your favorite linear system solver)</a:t>
            </a:r>
            <a:endParaRPr/>
          </a:p>
        </p:txBody>
      </p:sp>
      <p:pic>
        <p:nvPicPr>
          <p:cNvPr descr="txp_fig" id="1135" name="Google Shape;1135;g291a363ae77_0_170"/>
          <p:cNvPicPr preferRelativeResize="0"/>
          <p:nvPr/>
        </p:nvPicPr>
        <p:blipFill rotWithShape="1">
          <a:blip r:embed="rId3">
            <a:alphaModFix/>
          </a:blip>
          <a:srcRect b="0" l="0" r="0" t="0"/>
          <a:stretch/>
        </p:blipFill>
        <p:spPr>
          <a:xfrm>
            <a:off x="1300125" y="3926130"/>
            <a:ext cx="7416561" cy="645897"/>
          </a:xfrm>
          <a:prstGeom prst="rect">
            <a:avLst/>
          </a:prstGeom>
          <a:noFill/>
          <a:ln>
            <a:noFill/>
          </a:ln>
        </p:spPr>
      </p:pic>
      <p:pic>
        <p:nvPicPr>
          <p:cNvPr descr="txp_fig" id="1136" name="Google Shape;1136;g291a363ae77_0_170"/>
          <p:cNvPicPr preferRelativeResize="0"/>
          <p:nvPr/>
        </p:nvPicPr>
        <p:blipFill rotWithShape="1">
          <a:blip r:embed="rId4">
            <a:alphaModFix/>
          </a:blip>
          <a:srcRect b="0" l="0" r="0" t="0"/>
          <a:stretch/>
        </p:blipFill>
        <p:spPr>
          <a:xfrm>
            <a:off x="1330016" y="3316530"/>
            <a:ext cx="1502078" cy="330692"/>
          </a:xfrm>
          <a:prstGeom prst="rect">
            <a:avLst/>
          </a:prstGeom>
          <a:noFill/>
          <a:ln>
            <a:noFill/>
          </a:ln>
        </p:spPr>
      </p:pic>
      <p:pic>
        <p:nvPicPr>
          <p:cNvPr id="1137" name="Google Shape;1137;g291a363ae77_0_170"/>
          <p:cNvPicPr preferRelativeResize="0"/>
          <p:nvPr/>
        </p:nvPicPr>
        <p:blipFill>
          <a:blip r:embed="rId5">
            <a:alphaModFix/>
          </a:blip>
          <a:stretch>
            <a:fillRect/>
          </a:stretch>
        </p:blipFill>
        <p:spPr>
          <a:xfrm>
            <a:off x="9557625" y="1545700"/>
            <a:ext cx="2095500" cy="220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g291a363ae77_0_192"/>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Example: Policy Evaluation</a:t>
            </a:r>
            <a:endParaRPr sz="4400"/>
          </a:p>
        </p:txBody>
      </p:sp>
      <p:sp>
        <p:nvSpPr>
          <p:cNvPr id="1143" name="Google Shape;1143;g291a363ae77_0_192"/>
          <p:cNvSpPr txBox="1"/>
          <p:nvPr/>
        </p:nvSpPr>
        <p:spPr>
          <a:xfrm>
            <a:off x="1447800" y="1290935"/>
            <a:ext cx="381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alatino"/>
                <a:ea typeface="Palatino"/>
                <a:cs typeface="Palatino"/>
                <a:sym typeface="Palatino"/>
              </a:rPr>
              <a:t>Always Go Right</a:t>
            </a:r>
            <a:endParaRPr/>
          </a:p>
        </p:txBody>
      </p:sp>
      <p:sp>
        <p:nvSpPr>
          <p:cNvPr id="1144" name="Google Shape;1144;g291a363ae77_0_192"/>
          <p:cNvSpPr txBox="1"/>
          <p:nvPr/>
        </p:nvSpPr>
        <p:spPr>
          <a:xfrm>
            <a:off x="6910387" y="1290935"/>
            <a:ext cx="381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alatino"/>
                <a:ea typeface="Palatino"/>
                <a:cs typeface="Palatino"/>
                <a:sym typeface="Palatino"/>
              </a:rPr>
              <a:t>Always Go Forward</a:t>
            </a:r>
            <a:endParaRPr/>
          </a:p>
        </p:txBody>
      </p:sp>
      <p:pic>
        <p:nvPicPr>
          <p:cNvPr id="1145" name="Google Shape;1145;g291a363ae77_0_192"/>
          <p:cNvPicPr preferRelativeResize="0"/>
          <p:nvPr/>
        </p:nvPicPr>
        <p:blipFill rotWithShape="1">
          <a:blip r:embed="rId3">
            <a:alphaModFix/>
          </a:blip>
          <a:srcRect b="0" l="0" r="0" t="0"/>
          <a:stretch/>
        </p:blipFill>
        <p:spPr>
          <a:xfrm>
            <a:off x="6378427" y="1219200"/>
            <a:ext cx="4592933" cy="4562475"/>
          </a:xfrm>
          <a:prstGeom prst="rect">
            <a:avLst/>
          </a:prstGeom>
          <a:noFill/>
          <a:ln>
            <a:noFill/>
          </a:ln>
        </p:spPr>
      </p:pic>
      <p:pic>
        <p:nvPicPr>
          <p:cNvPr id="1146" name="Google Shape;1146;g291a363ae77_0_192"/>
          <p:cNvPicPr preferRelativeResize="0"/>
          <p:nvPr/>
        </p:nvPicPr>
        <p:blipFill rotWithShape="1">
          <a:blip r:embed="rId4">
            <a:alphaModFix/>
          </a:blip>
          <a:srcRect b="0" l="0" r="0" t="0"/>
          <a:stretch/>
        </p:blipFill>
        <p:spPr>
          <a:xfrm>
            <a:off x="1067023" y="1219200"/>
            <a:ext cx="4647753" cy="4562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g291a363ae77_0_200"/>
          <p:cNvSpPr/>
          <p:nvPr/>
        </p:nvSpPr>
        <p:spPr>
          <a:xfrm>
            <a:off x="1828800" y="1828800"/>
            <a:ext cx="3048000" cy="40386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alatino"/>
              <a:ea typeface="Palatino"/>
              <a:cs typeface="Palatino"/>
              <a:sym typeface="Palatino"/>
            </a:endParaRPr>
          </a:p>
        </p:txBody>
      </p:sp>
      <p:sp>
        <p:nvSpPr>
          <p:cNvPr id="1152" name="Google Shape;1152;g291a363ae77_0_200"/>
          <p:cNvSpPr/>
          <p:nvPr/>
        </p:nvSpPr>
        <p:spPr>
          <a:xfrm>
            <a:off x="7262750" y="1828800"/>
            <a:ext cx="3048000" cy="40386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alatino"/>
              <a:ea typeface="Palatino"/>
              <a:cs typeface="Palatino"/>
              <a:sym typeface="Palatino"/>
            </a:endParaRPr>
          </a:p>
        </p:txBody>
      </p:sp>
      <p:sp>
        <p:nvSpPr>
          <p:cNvPr id="1153" name="Google Shape;1153;g291a363ae77_0_200"/>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Example: Policy Evaluation</a:t>
            </a:r>
            <a:endParaRPr sz="4400"/>
          </a:p>
        </p:txBody>
      </p:sp>
      <p:sp>
        <p:nvSpPr>
          <p:cNvPr id="1154" name="Google Shape;1154;g291a363ae77_0_200"/>
          <p:cNvSpPr txBox="1"/>
          <p:nvPr/>
        </p:nvSpPr>
        <p:spPr>
          <a:xfrm>
            <a:off x="1447800" y="1290935"/>
            <a:ext cx="381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alatino"/>
                <a:ea typeface="Palatino"/>
                <a:cs typeface="Palatino"/>
                <a:sym typeface="Palatino"/>
              </a:rPr>
              <a:t>Always Go Right</a:t>
            </a:r>
            <a:endParaRPr/>
          </a:p>
        </p:txBody>
      </p:sp>
      <p:sp>
        <p:nvSpPr>
          <p:cNvPr id="1155" name="Google Shape;1155;g291a363ae77_0_200"/>
          <p:cNvSpPr txBox="1"/>
          <p:nvPr/>
        </p:nvSpPr>
        <p:spPr>
          <a:xfrm>
            <a:off x="6910387" y="1290935"/>
            <a:ext cx="381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alatino"/>
                <a:ea typeface="Palatino"/>
                <a:cs typeface="Palatino"/>
                <a:sym typeface="Palatino"/>
              </a:rPr>
              <a:t>Always Go Forward</a:t>
            </a:r>
            <a:endParaRPr/>
          </a:p>
        </p:txBody>
      </p:sp>
      <p:pic>
        <p:nvPicPr>
          <p:cNvPr id="1156" name="Google Shape;1156;g291a363ae77_0_200"/>
          <p:cNvPicPr preferRelativeResize="0"/>
          <p:nvPr/>
        </p:nvPicPr>
        <p:blipFill rotWithShape="1">
          <a:blip r:embed="rId3">
            <a:alphaModFix/>
          </a:blip>
          <a:srcRect b="32428" l="3304" r="71526" t="8813"/>
          <a:stretch/>
        </p:blipFill>
        <p:spPr>
          <a:xfrm>
            <a:off x="7262750" y="1828800"/>
            <a:ext cx="3068666" cy="4029559"/>
          </a:xfrm>
          <a:prstGeom prst="rect">
            <a:avLst/>
          </a:prstGeom>
          <a:noFill/>
          <a:ln>
            <a:noFill/>
          </a:ln>
        </p:spPr>
      </p:pic>
      <p:pic>
        <p:nvPicPr>
          <p:cNvPr id="1157" name="Google Shape;1157;g291a363ae77_0_200"/>
          <p:cNvPicPr preferRelativeResize="0"/>
          <p:nvPr/>
        </p:nvPicPr>
        <p:blipFill rotWithShape="1">
          <a:blip r:embed="rId4">
            <a:alphaModFix/>
          </a:blip>
          <a:srcRect b="25877" l="7499" r="67839" t="16268"/>
          <a:stretch/>
        </p:blipFill>
        <p:spPr>
          <a:xfrm>
            <a:off x="1858254" y="1852550"/>
            <a:ext cx="3006672" cy="396756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g291a363ae77_0_210"/>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Policy Iteration</a:t>
            </a:r>
            <a:endParaRPr sz="4400"/>
          </a:p>
        </p:txBody>
      </p:sp>
      <p:pic>
        <p:nvPicPr>
          <p:cNvPr id="1163" name="Google Shape;1163;g291a363ae77_0_210"/>
          <p:cNvPicPr preferRelativeResize="0"/>
          <p:nvPr/>
        </p:nvPicPr>
        <p:blipFill rotWithShape="1">
          <a:blip r:embed="rId3">
            <a:alphaModFix/>
          </a:blip>
          <a:srcRect b="0" l="0" r="0" t="0"/>
          <a:stretch/>
        </p:blipFill>
        <p:spPr>
          <a:xfrm>
            <a:off x="2582862" y="1448320"/>
            <a:ext cx="7018339" cy="459953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g291a363ae77_0_215"/>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Policy Iteration</a:t>
            </a:r>
            <a:endParaRPr sz="4400"/>
          </a:p>
        </p:txBody>
      </p:sp>
      <p:sp>
        <p:nvSpPr>
          <p:cNvPr id="1169" name="Google Shape;1169;g291a363ae77_0_215"/>
          <p:cNvSpPr txBox="1"/>
          <p:nvPr>
            <p:ph idx="1" type="body"/>
          </p:nvPr>
        </p:nvSpPr>
        <p:spPr>
          <a:xfrm>
            <a:off x="406440" y="1397160"/>
            <a:ext cx="11379000" cy="4728900"/>
          </a:xfrm>
          <a:prstGeom prst="rect">
            <a:avLst/>
          </a:prstGeom>
          <a:noFill/>
          <a:ln>
            <a:noFill/>
          </a:ln>
        </p:spPr>
        <p:txBody>
          <a:bodyPr anchorCtr="0" anchor="t" bIns="45700" lIns="91425" spcFirstLastPara="1" rIns="91425" wrap="square" tIns="45700">
            <a:normAutofit/>
          </a:bodyPr>
          <a:lstStyle/>
          <a:p>
            <a:pPr indent="-152388" lvl="3" marL="1600120" rtl="0" algn="l">
              <a:spcBef>
                <a:spcPts val="0"/>
              </a:spcBef>
              <a:spcAft>
                <a:spcPts val="0"/>
              </a:spcAft>
              <a:buSzPts val="1200"/>
              <a:buNone/>
            </a:pPr>
            <a:r>
              <a:t/>
            </a:r>
            <a:endParaRPr sz="1200"/>
          </a:p>
          <a:p>
            <a:pPr indent="-190482" lvl="0" marL="342882" rtl="0" algn="l">
              <a:spcBef>
                <a:spcPts val="480"/>
              </a:spcBef>
              <a:spcAft>
                <a:spcPts val="0"/>
              </a:spcAft>
              <a:buSzPts val="2400"/>
              <a:buNone/>
            </a:pPr>
            <a:r>
              <a:rPr lang="en-US" sz="2400"/>
              <a:t>Evaluation: For fixed current policy π, find values with policy evaluation:</a:t>
            </a:r>
            <a:endParaRPr/>
          </a:p>
          <a:p>
            <a:pPr indent="-158737" lvl="1" marL="742913" rtl="0" algn="l">
              <a:spcBef>
                <a:spcPts val="400"/>
              </a:spcBef>
              <a:spcAft>
                <a:spcPts val="0"/>
              </a:spcAft>
              <a:buSzPts val="2000"/>
              <a:buNone/>
            </a:pPr>
            <a:r>
              <a:rPr lang="en-US" sz="2000"/>
              <a:t>Iterate until values converge:</a:t>
            </a:r>
            <a:endParaRPr/>
          </a:p>
          <a:p>
            <a:pPr indent="-190482" lvl="0" marL="342882" rtl="0" algn="l">
              <a:spcBef>
                <a:spcPts val="480"/>
              </a:spcBef>
              <a:spcAft>
                <a:spcPts val="0"/>
              </a:spcAft>
              <a:buSzPts val="2400"/>
              <a:buNone/>
            </a:pPr>
            <a:r>
              <a:t/>
            </a:r>
            <a:endParaRPr sz="2400"/>
          </a:p>
          <a:p>
            <a:pPr indent="-190482" lvl="0" marL="342882" rtl="0" algn="l">
              <a:spcBef>
                <a:spcPts val="480"/>
              </a:spcBef>
              <a:spcAft>
                <a:spcPts val="0"/>
              </a:spcAft>
              <a:buSzPts val="2400"/>
              <a:buNone/>
            </a:pPr>
            <a:r>
              <a:t/>
            </a:r>
            <a:endParaRPr sz="2400"/>
          </a:p>
          <a:p>
            <a:pPr indent="-190482" lvl="0" marL="342882" rtl="0" algn="l">
              <a:spcBef>
                <a:spcPts val="480"/>
              </a:spcBef>
              <a:spcAft>
                <a:spcPts val="0"/>
              </a:spcAft>
              <a:buSzPts val="2400"/>
              <a:buNone/>
            </a:pPr>
            <a:r>
              <a:t/>
            </a:r>
            <a:endParaRPr sz="2400"/>
          </a:p>
          <a:p>
            <a:pPr indent="-190482" lvl="0" marL="342882" rtl="0" algn="l">
              <a:spcBef>
                <a:spcPts val="480"/>
              </a:spcBef>
              <a:spcAft>
                <a:spcPts val="0"/>
              </a:spcAft>
              <a:buSzPts val="2400"/>
              <a:buNone/>
            </a:pPr>
            <a:r>
              <a:rPr lang="en-US" sz="2400"/>
              <a:t>Improvement: For fixed values, get a better policy using policy extraction</a:t>
            </a:r>
            <a:endParaRPr/>
          </a:p>
          <a:p>
            <a:pPr indent="-158737" lvl="1" marL="742913" rtl="0" algn="l">
              <a:spcBef>
                <a:spcPts val="400"/>
              </a:spcBef>
              <a:spcAft>
                <a:spcPts val="0"/>
              </a:spcAft>
              <a:buSzPts val="2000"/>
              <a:buNone/>
            </a:pPr>
            <a:r>
              <a:rPr lang="en-US" sz="2000"/>
              <a:t>One-step look-ahead:</a:t>
            </a:r>
            <a:endParaRPr/>
          </a:p>
          <a:p>
            <a:pPr indent="-190482" lvl="0" marL="342882" rtl="0" algn="l">
              <a:spcBef>
                <a:spcPts val="480"/>
              </a:spcBef>
              <a:spcAft>
                <a:spcPts val="0"/>
              </a:spcAft>
              <a:buSzPts val="2400"/>
              <a:buNone/>
            </a:pPr>
            <a:r>
              <a:t/>
            </a:r>
            <a:endParaRPr sz="2400"/>
          </a:p>
        </p:txBody>
      </p:sp>
      <p:pic>
        <p:nvPicPr>
          <p:cNvPr descr="txp_fig" id="1170" name="Google Shape;1170;g291a363ae77_0_215"/>
          <p:cNvPicPr preferRelativeResize="0"/>
          <p:nvPr/>
        </p:nvPicPr>
        <p:blipFill rotWithShape="1">
          <a:blip r:embed="rId3">
            <a:alphaModFix/>
          </a:blip>
          <a:srcRect b="0" l="0" r="0" t="0"/>
          <a:stretch/>
        </p:blipFill>
        <p:spPr>
          <a:xfrm>
            <a:off x="2026211" y="2743200"/>
            <a:ext cx="7834776" cy="690721"/>
          </a:xfrm>
          <a:prstGeom prst="rect">
            <a:avLst/>
          </a:prstGeom>
          <a:noFill/>
          <a:ln>
            <a:noFill/>
          </a:ln>
        </p:spPr>
      </p:pic>
      <p:pic>
        <p:nvPicPr>
          <p:cNvPr descr="txp_fig" id="1171" name="Google Shape;1171;g291a363ae77_0_215"/>
          <p:cNvPicPr preferRelativeResize="0"/>
          <p:nvPr/>
        </p:nvPicPr>
        <p:blipFill rotWithShape="1">
          <a:blip r:embed="rId4">
            <a:alphaModFix/>
          </a:blip>
          <a:srcRect b="0" l="0" r="0" t="0"/>
          <a:stretch/>
        </p:blipFill>
        <p:spPr>
          <a:xfrm>
            <a:off x="2030087" y="4921250"/>
            <a:ext cx="7215493" cy="6410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291a363ae77_0_222"/>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t>Comparison</a:t>
            </a:r>
            <a:endParaRPr sz="4400"/>
          </a:p>
        </p:txBody>
      </p:sp>
      <p:sp>
        <p:nvSpPr>
          <p:cNvPr id="1177" name="Google Shape;1177;g291a363ae77_0_222"/>
          <p:cNvSpPr txBox="1"/>
          <p:nvPr>
            <p:ph idx="1" type="body"/>
          </p:nvPr>
        </p:nvSpPr>
        <p:spPr>
          <a:xfrm>
            <a:off x="228600" y="1447800"/>
            <a:ext cx="11963400" cy="52578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sz="2400"/>
              <a:t>Both value iteration and policy iteration compute the same thing (all optimal values)</a:t>
            </a:r>
            <a:endParaRPr/>
          </a:p>
          <a:p>
            <a:pPr indent="0" lvl="0" marL="1828800" rtl="0" algn="l">
              <a:spcBef>
                <a:spcPts val="240"/>
              </a:spcBef>
              <a:spcAft>
                <a:spcPts val="0"/>
              </a:spcAft>
              <a:buNone/>
            </a:pPr>
            <a:r>
              <a:t/>
            </a:r>
            <a:endParaRPr sz="1200"/>
          </a:p>
          <a:p>
            <a:pPr indent="-381000" lvl="0" marL="457200" rtl="0" algn="l">
              <a:spcBef>
                <a:spcPts val="480"/>
              </a:spcBef>
              <a:spcAft>
                <a:spcPts val="0"/>
              </a:spcAft>
              <a:buSzPts val="2400"/>
              <a:buChar char="●"/>
            </a:pPr>
            <a:r>
              <a:rPr lang="en-US" sz="2400"/>
              <a:t>In value iteration:</a:t>
            </a:r>
            <a:endParaRPr/>
          </a:p>
          <a:p>
            <a:pPr indent="-368300" lvl="1" marL="914400" rtl="0" algn="l">
              <a:spcBef>
                <a:spcPts val="0"/>
              </a:spcBef>
              <a:spcAft>
                <a:spcPts val="0"/>
              </a:spcAft>
              <a:buSzPts val="2200"/>
              <a:buChar char="○"/>
            </a:pPr>
            <a:r>
              <a:rPr lang="en-US" sz="2200"/>
              <a:t>Every iteration updates both the values and (implicitly) the policy</a:t>
            </a:r>
            <a:endParaRPr/>
          </a:p>
          <a:p>
            <a:pPr indent="-368300" lvl="1" marL="914400" rtl="0" algn="l">
              <a:spcBef>
                <a:spcPts val="0"/>
              </a:spcBef>
              <a:spcAft>
                <a:spcPts val="0"/>
              </a:spcAft>
              <a:buSzPts val="2200"/>
              <a:buChar char="○"/>
            </a:pPr>
            <a:r>
              <a:rPr lang="en-US" sz="2200"/>
              <a:t>We don’t track the policy, but taking the max over actions implicitly recomputes it</a:t>
            </a:r>
            <a:endParaRPr/>
          </a:p>
          <a:p>
            <a:pPr indent="0" lvl="0" marL="1828800" rtl="0" algn="l">
              <a:spcBef>
                <a:spcPts val="240"/>
              </a:spcBef>
              <a:spcAft>
                <a:spcPts val="0"/>
              </a:spcAft>
              <a:buNone/>
            </a:pPr>
            <a:r>
              <a:t/>
            </a:r>
            <a:endParaRPr sz="1200"/>
          </a:p>
          <a:p>
            <a:pPr indent="-381000" lvl="0" marL="457200" rtl="0" algn="l">
              <a:spcBef>
                <a:spcPts val="480"/>
              </a:spcBef>
              <a:spcAft>
                <a:spcPts val="0"/>
              </a:spcAft>
              <a:buSzPts val="2400"/>
              <a:buChar char="●"/>
            </a:pPr>
            <a:r>
              <a:rPr lang="en-US" sz="2400"/>
              <a:t>In policy iteration:</a:t>
            </a:r>
            <a:endParaRPr/>
          </a:p>
          <a:p>
            <a:pPr indent="-368300" lvl="1" marL="914400" rtl="0" algn="l">
              <a:spcBef>
                <a:spcPts val="0"/>
              </a:spcBef>
              <a:spcAft>
                <a:spcPts val="0"/>
              </a:spcAft>
              <a:buSzPts val="2200"/>
              <a:buChar char="○"/>
            </a:pPr>
            <a:r>
              <a:rPr lang="en-US" sz="2200"/>
              <a:t>We do several passes that update utilities with fixed policy (each pass is fast because we consider only one action, not all of them)</a:t>
            </a:r>
            <a:endParaRPr/>
          </a:p>
          <a:p>
            <a:pPr indent="-368300" lvl="1" marL="914400" rtl="0" algn="l">
              <a:spcBef>
                <a:spcPts val="0"/>
              </a:spcBef>
              <a:spcAft>
                <a:spcPts val="0"/>
              </a:spcAft>
              <a:buSzPts val="2200"/>
              <a:buChar char="○"/>
            </a:pPr>
            <a:r>
              <a:rPr lang="en-US" sz="2200"/>
              <a:t>After the policy is evaluated, a new policy is chosen (slow like a value iteration pass)</a:t>
            </a:r>
            <a:endParaRPr/>
          </a:p>
          <a:p>
            <a:pPr indent="-368300" lvl="1" marL="914400" rtl="0" algn="l">
              <a:spcBef>
                <a:spcPts val="0"/>
              </a:spcBef>
              <a:spcAft>
                <a:spcPts val="0"/>
              </a:spcAft>
              <a:buSzPts val="2200"/>
              <a:buChar char="○"/>
            </a:pPr>
            <a:r>
              <a:rPr lang="en-US" sz="2200"/>
              <a:t>The new policy will be better (or we’re done)</a:t>
            </a:r>
            <a:endParaRPr/>
          </a:p>
          <a:p>
            <a:pPr indent="0" lvl="0" marL="2286000" rtl="0" algn="l">
              <a:spcBef>
                <a:spcPts val="240"/>
              </a:spcBef>
              <a:spcAft>
                <a:spcPts val="0"/>
              </a:spcAft>
              <a:buNone/>
            </a:pPr>
            <a:r>
              <a:t/>
            </a:r>
            <a:endParaRPr sz="1200"/>
          </a:p>
          <a:p>
            <a:pPr indent="-381000" lvl="0" marL="457200" rtl="0" algn="l">
              <a:spcBef>
                <a:spcPts val="1200"/>
              </a:spcBef>
              <a:spcAft>
                <a:spcPts val="0"/>
              </a:spcAft>
              <a:buSzPts val="2400"/>
              <a:buChar char="●"/>
            </a:pPr>
            <a:r>
              <a:rPr lang="en-US" sz="2400"/>
              <a:t>Both are dynamic programs for solving MDPs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g291a363ae77_0_227"/>
          <p:cNvSpPr txBox="1"/>
          <p:nvPr>
            <p:ph type="title"/>
          </p:nvPr>
        </p:nvSpPr>
        <p:spPr>
          <a:xfrm>
            <a:off x="0" y="-25560"/>
            <a:ext cx="12191700" cy="114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4400"/>
              <a:t>Summary: MDP Algorithms</a:t>
            </a:r>
            <a:endParaRPr sz="4400"/>
          </a:p>
        </p:txBody>
      </p:sp>
      <p:sp>
        <p:nvSpPr>
          <p:cNvPr id="1183" name="Google Shape;1183;g291a363ae77_0_227"/>
          <p:cNvSpPr txBox="1"/>
          <p:nvPr>
            <p:ph idx="1" type="body"/>
          </p:nvPr>
        </p:nvSpPr>
        <p:spPr>
          <a:xfrm>
            <a:off x="406440" y="1397160"/>
            <a:ext cx="11379000" cy="4728900"/>
          </a:xfrm>
          <a:prstGeom prst="rect">
            <a:avLst/>
          </a:prstGeom>
          <a:noFill/>
          <a:ln>
            <a:noFill/>
          </a:ln>
        </p:spPr>
        <p:txBody>
          <a:bodyPr anchorCtr="0" anchor="t" bIns="45700" lIns="91425" spcFirstLastPara="1" rIns="91425" wrap="square" tIns="45700">
            <a:normAutofit/>
          </a:bodyPr>
          <a:lstStyle/>
          <a:p>
            <a:pPr indent="-165082" lvl="0" marL="342882" rtl="0" algn="l">
              <a:spcBef>
                <a:spcPts val="0"/>
              </a:spcBef>
              <a:spcAft>
                <a:spcPts val="0"/>
              </a:spcAft>
              <a:buSzPts val="2800"/>
              <a:buNone/>
            </a:pPr>
            <a:r>
              <a:rPr lang="en-US" sz="2800"/>
              <a:t>So you want to….</a:t>
            </a:r>
            <a:endParaRPr/>
          </a:p>
          <a:p>
            <a:pPr indent="-133337" lvl="1" marL="742913" rtl="0" algn="l">
              <a:spcBef>
                <a:spcPts val="480"/>
              </a:spcBef>
              <a:spcAft>
                <a:spcPts val="0"/>
              </a:spcAft>
              <a:buSzPts val="2400"/>
              <a:buNone/>
            </a:pPr>
            <a:r>
              <a:rPr lang="en-US" sz="2400"/>
              <a:t>Compute optimal values: use value iteration or policy iteration</a:t>
            </a:r>
            <a:endParaRPr/>
          </a:p>
          <a:p>
            <a:pPr indent="-133337" lvl="1" marL="742913" rtl="0" algn="l">
              <a:spcBef>
                <a:spcPts val="480"/>
              </a:spcBef>
              <a:spcAft>
                <a:spcPts val="0"/>
              </a:spcAft>
              <a:buSzPts val="2400"/>
              <a:buNone/>
            </a:pPr>
            <a:r>
              <a:rPr lang="en-US" sz="2400"/>
              <a:t>Compute values for a particular policy: use policy evaluation</a:t>
            </a:r>
            <a:endParaRPr/>
          </a:p>
          <a:p>
            <a:pPr indent="-133337" lvl="1" marL="742913" rtl="0" algn="l">
              <a:spcBef>
                <a:spcPts val="480"/>
              </a:spcBef>
              <a:spcAft>
                <a:spcPts val="0"/>
              </a:spcAft>
              <a:buSzPts val="2400"/>
              <a:buNone/>
            </a:pPr>
            <a:r>
              <a:rPr lang="en-US" sz="2400"/>
              <a:t>Turn your values into a policy: use policy extraction (one-step lookahead)</a:t>
            </a:r>
            <a:endParaRPr/>
          </a:p>
          <a:p>
            <a:pPr indent="-133337" lvl="1" marL="742913" rtl="0" algn="l">
              <a:spcBef>
                <a:spcPts val="480"/>
              </a:spcBef>
              <a:spcAft>
                <a:spcPts val="0"/>
              </a:spcAft>
              <a:buSzPts val="2400"/>
              <a:buNone/>
            </a:pPr>
            <a:r>
              <a:t/>
            </a:r>
            <a:endParaRPr sz="2400"/>
          </a:p>
          <a:p>
            <a:pPr indent="-165082" lvl="0" marL="342882" rtl="0" algn="l">
              <a:spcBef>
                <a:spcPts val="560"/>
              </a:spcBef>
              <a:spcAft>
                <a:spcPts val="0"/>
              </a:spcAft>
              <a:buSzPts val="2800"/>
              <a:buNone/>
            </a:pPr>
            <a:r>
              <a:rPr lang="en-US" sz="2800"/>
              <a:t>These all look the same!</a:t>
            </a:r>
            <a:endParaRPr/>
          </a:p>
          <a:p>
            <a:pPr indent="-133337" lvl="1" marL="742913" rtl="0" algn="l">
              <a:spcBef>
                <a:spcPts val="480"/>
              </a:spcBef>
              <a:spcAft>
                <a:spcPts val="0"/>
              </a:spcAft>
              <a:buSzPts val="2400"/>
              <a:buNone/>
            </a:pPr>
            <a:r>
              <a:rPr lang="en-US" sz="2400"/>
              <a:t>They basically are – they are all variations of Bellman updates</a:t>
            </a:r>
            <a:endParaRPr/>
          </a:p>
          <a:p>
            <a:pPr indent="-133337" lvl="1" marL="742913" rtl="0" algn="l">
              <a:spcBef>
                <a:spcPts val="480"/>
              </a:spcBef>
              <a:spcAft>
                <a:spcPts val="0"/>
              </a:spcAft>
              <a:buSzPts val="2400"/>
              <a:buNone/>
            </a:pPr>
            <a:r>
              <a:rPr lang="en-US" sz="2400"/>
              <a:t>They all use one-step lookahead expectimax fragments</a:t>
            </a:r>
            <a:endParaRPr/>
          </a:p>
          <a:p>
            <a:pPr indent="-133337" lvl="1" marL="742913" rtl="0" algn="l">
              <a:spcBef>
                <a:spcPts val="480"/>
              </a:spcBef>
              <a:spcAft>
                <a:spcPts val="0"/>
              </a:spcAft>
              <a:buSzPts val="2400"/>
              <a:buNone/>
            </a:pPr>
            <a:r>
              <a:rPr lang="en-US" sz="2400"/>
              <a:t>They differ only in whether we plug in a fixed policy or max over actions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7"/>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What is Markov about MDPs?</a:t>
            </a:r>
            <a:endParaRPr b="0" i="0" sz="4400" u="none" cap="none" strike="noStrike">
              <a:solidFill>
                <a:srgbClr val="000000"/>
              </a:solidFill>
              <a:latin typeface="Arial"/>
              <a:ea typeface="Arial"/>
              <a:cs typeface="Arial"/>
              <a:sym typeface="Arial"/>
            </a:endParaRPr>
          </a:p>
        </p:txBody>
      </p:sp>
      <p:sp>
        <p:nvSpPr>
          <p:cNvPr id="181" name="Google Shape;181;p7"/>
          <p:cNvSpPr txBox="1"/>
          <p:nvPr/>
        </p:nvSpPr>
        <p:spPr>
          <a:xfrm>
            <a:off x="457200" y="1447920"/>
            <a:ext cx="8610120" cy="45255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100000"/>
              </a:lnSpc>
              <a:spcBef>
                <a:spcPts val="0"/>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“Markov” generally means that given the present state, the future and the past are independent</a:t>
            </a:r>
            <a:endParaRPr b="0" i="0" sz="22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342360" lvl="0" marL="342720" marR="0" rtl="0" algn="l">
              <a:lnSpc>
                <a:spcPct val="100000"/>
              </a:lnSpc>
              <a:spcBef>
                <a:spcPts val="479"/>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For Markov decision processes, “Markov” means action outcomes depend only on the current state</a:t>
            </a:r>
            <a:endParaRPr b="0" i="0" sz="2200" u="none" cap="none" strike="noStrike">
              <a:solidFill>
                <a:srgbClr val="333399"/>
              </a:solidFill>
              <a:latin typeface="Calibri"/>
              <a:ea typeface="Calibri"/>
              <a:cs typeface="Calibri"/>
              <a:sym typeface="Calibri"/>
            </a:endParaRPr>
          </a:p>
          <a:p>
            <a:pPr indent="0" lvl="0" marL="0" marR="0" rtl="0" algn="l">
              <a:lnSpc>
                <a:spcPct val="100000"/>
              </a:lnSpc>
              <a:spcBef>
                <a:spcPts val="479"/>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0" lvl="0" marL="0" marR="0" rtl="0" algn="l">
              <a:lnSpc>
                <a:spcPct val="100000"/>
              </a:lnSpc>
              <a:spcBef>
                <a:spcPts val="479"/>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a:p>
            <a:pPr indent="-342360" lvl="0" marL="342720" marR="0" rtl="0" algn="l">
              <a:lnSpc>
                <a:spcPct val="100000"/>
              </a:lnSpc>
              <a:spcBef>
                <a:spcPts val="479"/>
              </a:spcBef>
              <a:spcAft>
                <a:spcPts val="0"/>
              </a:spcAft>
              <a:buClr>
                <a:srgbClr val="333399"/>
              </a:buClr>
              <a:buSzPts val="2200"/>
              <a:buFont typeface="Noto Sans Symbols"/>
              <a:buChar char="▪"/>
            </a:pPr>
            <a:r>
              <a:rPr b="0" i="0" lang="en-US" sz="2200" u="none" cap="none" strike="noStrike">
                <a:solidFill>
                  <a:srgbClr val="333399"/>
                </a:solidFill>
                <a:latin typeface="Calibri"/>
                <a:ea typeface="Calibri"/>
                <a:cs typeface="Calibri"/>
                <a:sym typeface="Calibri"/>
              </a:rPr>
              <a:t>This is just like search, where the successor function could only depend on the current state (not the history)</a:t>
            </a:r>
            <a:endParaRPr b="0" i="0" sz="2200" u="none" cap="none" strike="noStrike">
              <a:solidFill>
                <a:srgbClr val="333399"/>
              </a:solidFill>
              <a:latin typeface="Calibri"/>
              <a:ea typeface="Calibri"/>
              <a:cs typeface="Calibri"/>
              <a:sym typeface="Calibri"/>
            </a:endParaRPr>
          </a:p>
          <a:p>
            <a:pPr indent="-342360" lvl="0" marL="342720" marR="0" rtl="0" algn="l">
              <a:lnSpc>
                <a:spcPct val="100000"/>
              </a:lnSpc>
              <a:spcBef>
                <a:spcPts val="479"/>
              </a:spcBef>
              <a:spcAft>
                <a:spcPts val="0"/>
              </a:spcAft>
              <a:buClr>
                <a:srgbClr val="000000"/>
              </a:buClr>
              <a:buSzPts val="2200"/>
              <a:buFont typeface="Arial"/>
              <a:buNone/>
            </a:pPr>
            <a:r>
              <a:t/>
            </a:r>
            <a:endParaRPr b="0" i="0" sz="2200" u="none" cap="none" strike="noStrike">
              <a:solidFill>
                <a:srgbClr val="333399"/>
              </a:solidFill>
              <a:latin typeface="Calibri"/>
              <a:ea typeface="Calibri"/>
              <a:cs typeface="Calibri"/>
              <a:sym typeface="Calibri"/>
            </a:endParaRPr>
          </a:p>
        </p:txBody>
      </p:sp>
      <p:pic>
        <p:nvPicPr>
          <p:cNvPr descr="\\.host\Shared Folders\Shared with PC\images\Markov.jpg" id="182" name="Google Shape;182;p7"/>
          <p:cNvPicPr preferRelativeResize="0"/>
          <p:nvPr/>
        </p:nvPicPr>
        <p:blipFill rotWithShape="1">
          <a:blip r:embed="rId3">
            <a:alphaModFix/>
          </a:blip>
          <a:srcRect b="0" l="0" r="0" t="0"/>
          <a:stretch/>
        </p:blipFill>
        <p:spPr>
          <a:xfrm>
            <a:off x="9296280" y="1447920"/>
            <a:ext cx="2142720" cy="2790360"/>
          </a:xfrm>
          <a:prstGeom prst="rect">
            <a:avLst/>
          </a:prstGeom>
          <a:noFill/>
          <a:ln>
            <a:noFill/>
          </a:ln>
        </p:spPr>
      </p:pic>
      <p:pic>
        <p:nvPicPr>
          <p:cNvPr descr="TP_tmp.png" id="183" name="Google Shape;183;p7"/>
          <p:cNvPicPr preferRelativeResize="0"/>
          <p:nvPr/>
        </p:nvPicPr>
        <p:blipFill rotWithShape="1">
          <a:blip r:embed="rId4">
            <a:alphaModFix/>
          </a:blip>
          <a:srcRect b="0" l="0" r="0" t="0"/>
          <a:stretch/>
        </p:blipFill>
        <p:spPr>
          <a:xfrm>
            <a:off x="2106720" y="4191120"/>
            <a:ext cx="193320" cy="82080"/>
          </a:xfrm>
          <a:prstGeom prst="rect">
            <a:avLst/>
          </a:prstGeom>
          <a:noFill/>
          <a:ln>
            <a:noFill/>
          </a:ln>
        </p:spPr>
      </p:pic>
      <p:pic>
        <p:nvPicPr>
          <p:cNvPr descr="TP_tmp.png" id="184" name="Google Shape;184;p7"/>
          <p:cNvPicPr preferRelativeResize="0"/>
          <p:nvPr/>
        </p:nvPicPr>
        <p:blipFill rotWithShape="1">
          <a:blip r:embed="rId5">
            <a:alphaModFix/>
          </a:blip>
          <a:srcRect b="0" l="0" r="0" t="0"/>
          <a:stretch/>
        </p:blipFill>
        <p:spPr>
          <a:xfrm>
            <a:off x="1344600" y="3581280"/>
            <a:ext cx="7189560" cy="304560"/>
          </a:xfrm>
          <a:prstGeom prst="rect">
            <a:avLst/>
          </a:prstGeom>
          <a:noFill/>
          <a:ln>
            <a:noFill/>
          </a:ln>
        </p:spPr>
      </p:pic>
      <p:pic>
        <p:nvPicPr>
          <p:cNvPr descr="TP_tmp.png" id="185" name="Google Shape;185;p7"/>
          <p:cNvPicPr preferRelativeResize="0"/>
          <p:nvPr/>
        </p:nvPicPr>
        <p:blipFill rotWithShape="1">
          <a:blip r:embed="rId6">
            <a:alphaModFix/>
          </a:blip>
          <a:srcRect b="0" l="0" r="0" t="0"/>
          <a:stretch/>
        </p:blipFill>
        <p:spPr>
          <a:xfrm>
            <a:off x="1344600" y="4648320"/>
            <a:ext cx="3497040" cy="304560"/>
          </a:xfrm>
          <a:prstGeom prst="rect">
            <a:avLst/>
          </a:prstGeom>
          <a:noFill/>
          <a:ln>
            <a:noFill/>
          </a:ln>
        </p:spPr>
      </p:pic>
      <p:sp>
        <p:nvSpPr>
          <p:cNvPr id="186" name="Google Shape;186;p7"/>
          <p:cNvSpPr/>
          <p:nvPr/>
        </p:nvSpPr>
        <p:spPr>
          <a:xfrm>
            <a:off x="9448920" y="4334400"/>
            <a:ext cx="2057040" cy="91332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Andrey Markov (1856-1922)</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8"/>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Policies</a:t>
            </a:r>
            <a:endParaRPr b="0" i="0" sz="4400" u="none" cap="none" strike="noStrike">
              <a:solidFill>
                <a:srgbClr val="000000"/>
              </a:solidFill>
              <a:latin typeface="Arial"/>
              <a:ea typeface="Arial"/>
              <a:cs typeface="Arial"/>
              <a:sym typeface="Arial"/>
            </a:endParaRPr>
          </a:p>
        </p:txBody>
      </p:sp>
      <p:pic>
        <p:nvPicPr>
          <p:cNvPr id="193" name="Google Shape;193;p8"/>
          <p:cNvPicPr preferRelativeResize="0"/>
          <p:nvPr/>
        </p:nvPicPr>
        <p:blipFill rotWithShape="1">
          <a:blip r:embed="rId3">
            <a:alphaModFix/>
          </a:blip>
          <a:srcRect b="0" l="0" r="0" t="0"/>
          <a:stretch/>
        </p:blipFill>
        <p:spPr>
          <a:xfrm>
            <a:off x="7315200" y="1523880"/>
            <a:ext cx="4012920" cy="3057120"/>
          </a:xfrm>
          <a:prstGeom prst="rect">
            <a:avLst/>
          </a:prstGeom>
          <a:noFill/>
          <a:ln>
            <a:noFill/>
          </a:ln>
        </p:spPr>
      </p:pic>
      <p:sp>
        <p:nvSpPr>
          <p:cNvPr id="194" name="Google Shape;194;p8"/>
          <p:cNvSpPr/>
          <p:nvPr/>
        </p:nvSpPr>
        <p:spPr>
          <a:xfrm>
            <a:off x="6629400" y="4724280"/>
            <a:ext cx="5105160" cy="6994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Optimal policy when R(s, a, s’) = -0.03 for all non-terminals s</a:t>
            </a:r>
            <a:endParaRPr b="0" i="0" sz="2000" u="none" cap="none" strike="noStrike">
              <a:solidFill>
                <a:srgbClr val="000000"/>
              </a:solidFill>
              <a:latin typeface="Arial"/>
              <a:ea typeface="Arial"/>
              <a:cs typeface="Arial"/>
              <a:sym typeface="Arial"/>
            </a:endParaRPr>
          </a:p>
        </p:txBody>
      </p:sp>
      <p:pic>
        <p:nvPicPr>
          <p:cNvPr id="195" name="Google Shape;195;p8"/>
          <p:cNvPicPr preferRelativeResize="0"/>
          <p:nvPr/>
        </p:nvPicPr>
        <p:blipFill rotWithShape="1">
          <a:blip r:embed="rId4">
            <a:alphaModFix/>
          </a:blip>
          <a:srcRect b="0" l="0" r="0" t="0"/>
          <a:stretch/>
        </p:blipFill>
        <p:spPr>
          <a:xfrm>
            <a:off x="6553080" y="1295640"/>
            <a:ext cx="5409720" cy="3162600"/>
          </a:xfrm>
          <a:prstGeom prst="rect">
            <a:avLst/>
          </a:prstGeom>
          <a:noFill/>
          <a:ln>
            <a:noFill/>
          </a:ln>
        </p:spPr>
      </p:pic>
      <p:sp>
        <p:nvSpPr>
          <p:cNvPr id="196" name="Google Shape;196;p8"/>
          <p:cNvSpPr txBox="1"/>
          <p:nvPr/>
        </p:nvSpPr>
        <p:spPr>
          <a:xfrm>
            <a:off x="304920" y="1447920"/>
            <a:ext cx="6461640" cy="4525560"/>
          </a:xfrm>
          <a:prstGeom prst="rect">
            <a:avLst/>
          </a:prstGeom>
          <a:noFill/>
          <a:ln>
            <a:noFill/>
          </a:ln>
        </p:spPr>
        <p:txBody>
          <a:bodyPr anchorCtr="0" anchor="t" bIns="45700" lIns="91425" spcFirstLastPara="1" rIns="91425" wrap="square" tIns="45700">
            <a:noAutofit/>
          </a:bodyPr>
          <a:lstStyle/>
          <a:p>
            <a:pPr indent="-342360" lvl="0" marL="342720" marR="0" rtl="0" algn="l">
              <a:lnSpc>
                <a:spcPct val="100000"/>
              </a:lnSpc>
              <a:spcBef>
                <a:spcPts val="0"/>
              </a:spcBef>
              <a:spcAft>
                <a:spcPts val="0"/>
              </a:spcAft>
              <a:buClr>
                <a:srgbClr val="333399"/>
              </a:buClr>
              <a:buSzPts val="2000"/>
              <a:buFont typeface="Noto Sans Symbols"/>
              <a:buChar char="▪"/>
            </a:pPr>
            <a:r>
              <a:rPr b="0" i="0" lang="en-US" sz="2000" u="none" cap="none" strike="noStrike">
                <a:solidFill>
                  <a:srgbClr val="333399"/>
                </a:solidFill>
                <a:latin typeface="Calibri"/>
                <a:ea typeface="Calibri"/>
                <a:cs typeface="Calibri"/>
                <a:sym typeface="Calibri"/>
              </a:rPr>
              <a:t>In deterministic single-agent search problems, we wanted an optimal </a:t>
            </a:r>
            <a:r>
              <a:rPr b="0" i="0" lang="en-US" sz="2000" u="none" cap="none" strike="noStrike">
                <a:solidFill>
                  <a:srgbClr val="CC0000"/>
                </a:solidFill>
                <a:latin typeface="Calibri"/>
                <a:ea typeface="Calibri"/>
                <a:cs typeface="Calibri"/>
                <a:sym typeface="Calibri"/>
              </a:rPr>
              <a:t>plan</a:t>
            </a:r>
            <a:r>
              <a:rPr b="0" i="0" lang="en-US" sz="2000" u="none" cap="none" strike="noStrike">
                <a:solidFill>
                  <a:srgbClr val="333399"/>
                </a:solidFill>
                <a:latin typeface="Calibri"/>
                <a:ea typeface="Calibri"/>
                <a:cs typeface="Calibri"/>
                <a:sym typeface="Calibri"/>
              </a:rPr>
              <a:t>, or sequence of actions, from start to a goal</a:t>
            </a:r>
            <a:endParaRPr b="0" i="0" sz="2000" u="none" cap="none" strike="noStrike">
              <a:solidFill>
                <a:srgbClr val="333399"/>
              </a:solidFill>
              <a:latin typeface="Calibri"/>
              <a:ea typeface="Calibri"/>
              <a:cs typeface="Calibri"/>
              <a:sym typeface="Calibri"/>
            </a:endParaRPr>
          </a:p>
          <a:p>
            <a:pPr indent="0" lvl="0" marL="0" marR="0" rtl="0" algn="l">
              <a:lnSpc>
                <a:spcPct val="100000"/>
              </a:lnSpc>
              <a:spcBef>
                <a:spcPts val="479"/>
              </a:spcBef>
              <a:spcAft>
                <a:spcPts val="0"/>
              </a:spcAft>
              <a:buClr>
                <a:srgbClr val="000000"/>
              </a:buClr>
              <a:buSzPts val="2000"/>
              <a:buFont typeface="Arial"/>
              <a:buNone/>
            </a:pPr>
            <a:r>
              <a:t/>
            </a:r>
            <a:endParaRPr b="0" i="0" sz="2000" u="none" cap="none" strike="noStrike">
              <a:solidFill>
                <a:srgbClr val="333399"/>
              </a:solidFill>
              <a:latin typeface="Calibri"/>
              <a:ea typeface="Calibri"/>
              <a:cs typeface="Calibri"/>
              <a:sym typeface="Calibri"/>
            </a:endParaRPr>
          </a:p>
          <a:p>
            <a:pPr indent="-342360" lvl="0" marL="342720" marR="0" rtl="0" algn="l">
              <a:lnSpc>
                <a:spcPct val="100000"/>
              </a:lnSpc>
              <a:spcBef>
                <a:spcPts val="479"/>
              </a:spcBef>
              <a:spcAft>
                <a:spcPts val="0"/>
              </a:spcAft>
              <a:buClr>
                <a:srgbClr val="333399"/>
              </a:buClr>
              <a:buSzPts val="2000"/>
              <a:buFont typeface="Noto Sans Symbols"/>
              <a:buChar char="▪"/>
            </a:pPr>
            <a:r>
              <a:rPr b="0" i="0" lang="en-US" sz="2000" u="none" cap="none" strike="noStrike">
                <a:solidFill>
                  <a:srgbClr val="333399"/>
                </a:solidFill>
                <a:latin typeface="Calibri"/>
                <a:ea typeface="Calibri"/>
                <a:cs typeface="Calibri"/>
                <a:sym typeface="Calibri"/>
              </a:rPr>
              <a:t>For MDPs, we want an optimal </a:t>
            </a:r>
            <a:r>
              <a:rPr b="0" i="0" lang="en-US" sz="2000" u="none" cap="none" strike="noStrike">
                <a:solidFill>
                  <a:srgbClr val="CC0000"/>
                </a:solidFill>
                <a:latin typeface="Calibri"/>
                <a:ea typeface="Calibri"/>
                <a:cs typeface="Calibri"/>
                <a:sym typeface="Calibri"/>
              </a:rPr>
              <a:t>policy </a:t>
            </a:r>
            <a:r>
              <a:rPr b="0" i="0" lang="en-US" sz="1800" u="none" cap="none" strike="noStrike">
                <a:solidFill>
                  <a:srgbClr val="CC0000"/>
                </a:solidFill>
                <a:latin typeface="Verdana"/>
                <a:ea typeface="Verdana"/>
                <a:cs typeface="Verdana"/>
                <a:sym typeface="Verdana"/>
              </a:rPr>
              <a:t>π</a:t>
            </a:r>
            <a:r>
              <a:rPr b="0" i="0" lang="en-US" sz="2000" u="none" cap="none" strike="noStrike">
                <a:solidFill>
                  <a:srgbClr val="CC0000"/>
                </a:solidFill>
                <a:latin typeface="Calibri"/>
                <a:ea typeface="Calibri"/>
                <a:cs typeface="Calibri"/>
                <a:sym typeface="Calibri"/>
              </a:rPr>
              <a:t>*: S → A</a:t>
            </a:r>
            <a:endParaRPr b="0" i="0" sz="2000" u="none" cap="none" strike="noStrike">
              <a:solidFill>
                <a:srgbClr val="333399"/>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A policy </a:t>
            </a:r>
            <a:r>
              <a:rPr b="0" i="0" lang="en-US" sz="1600" u="none" cap="none" strike="noStrike">
                <a:solidFill>
                  <a:srgbClr val="000000"/>
                </a:solidFill>
                <a:latin typeface="Verdana"/>
                <a:ea typeface="Verdana"/>
                <a:cs typeface="Verdana"/>
                <a:sym typeface="Verdana"/>
              </a:rPr>
              <a:t>π</a:t>
            </a:r>
            <a:r>
              <a:rPr b="0" i="0" lang="en-US" sz="1600" u="none" cap="none" strike="noStrike">
                <a:solidFill>
                  <a:srgbClr val="000000"/>
                </a:solidFill>
                <a:latin typeface="Calibri"/>
                <a:ea typeface="Calibri"/>
                <a:cs typeface="Calibri"/>
                <a:sym typeface="Calibri"/>
              </a:rPr>
              <a:t> gives an action for each state</a:t>
            </a:r>
            <a:endParaRPr b="0" i="0" sz="1600" u="none" cap="none" strike="noStrike">
              <a:solidFill>
                <a:srgbClr val="000000"/>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An optimal policy is one that maximizes expected utility if followed</a:t>
            </a:r>
            <a:endParaRPr b="0" i="0" sz="1600" u="none" cap="none" strike="noStrike">
              <a:solidFill>
                <a:srgbClr val="000000"/>
              </a:solidFill>
              <a:latin typeface="Calibri"/>
              <a:ea typeface="Calibri"/>
              <a:cs typeface="Calibri"/>
              <a:sym typeface="Calibri"/>
            </a:endParaRPr>
          </a:p>
          <a:p>
            <a:pPr indent="-285480" lvl="1" marL="743040" marR="0" rtl="0" algn="l">
              <a:lnSpc>
                <a:spcPct val="100000"/>
              </a:lnSpc>
              <a:spcBef>
                <a:spcPts val="400"/>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An explicit policy defines a reflex agent</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33399"/>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9"/>
          <p:cNvSpPr txBox="1"/>
          <p:nvPr/>
        </p:nvSpPr>
        <p:spPr>
          <a:xfrm>
            <a:off x="0" y="-25560"/>
            <a:ext cx="12191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Optimal Policies</a:t>
            </a:r>
            <a:endParaRPr b="0" i="0" sz="4400" u="none" cap="none" strike="noStrike">
              <a:solidFill>
                <a:srgbClr val="000000"/>
              </a:solidFill>
              <a:latin typeface="Arial"/>
              <a:ea typeface="Arial"/>
              <a:cs typeface="Arial"/>
              <a:sym typeface="Arial"/>
            </a:endParaRPr>
          </a:p>
        </p:txBody>
      </p:sp>
      <p:pic>
        <p:nvPicPr>
          <p:cNvPr id="203" name="Google Shape;203;p9"/>
          <p:cNvPicPr preferRelativeResize="0"/>
          <p:nvPr/>
        </p:nvPicPr>
        <p:blipFill rotWithShape="1">
          <a:blip r:embed="rId3">
            <a:alphaModFix/>
          </a:blip>
          <a:srcRect b="0" l="0" r="1055" t="0"/>
          <a:stretch/>
        </p:blipFill>
        <p:spPr>
          <a:xfrm>
            <a:off x="7238880" y="1360440"/>
            <a:ext cx="2765880" cy="2099880"/>
          </a:xfrm>
          <a:prstGeom prst="rect">
            <a:avLst/>
          </a:prstGeom>
          <a:noFill/>
          <a:ln>
            <a:noFill/>
          </a:ln>
        </p:spPr>
      </p:pic>
      <p:pic>
        <p:nvPicPr>
          <p:cNvPr id="204" name="Google Shape;204;p9"/>
          <p:cNvPicPr preferRelativeResize="0"/>
          <p:nvPr/>
        </p:nvPicPr>
        <p:blipFill rotWithShape="1">
          <a:blip r:embed="rId4">
            <a:alphaModFix/>
          </a:blip>
          <a:srcRect b="0" l="0" r="0" t="0"/>
          <a:stretch/>
        </p:blipFill>
        <p:spPr>
          <a:xfrm>
            <a:off x="2209680" y="1360440"/>
            <a:ext cx="2795400" cy="2109600"/>
          </a:xfrm>
          <a:prstGeom prst="rect">
            <a:avLst/>
          </a:prstGeom>
          <a:noFill/>
          <a:ln>
            <a:noFill/>
          </a:ln>
        </p:spPr>
      </p:pic>
      <p:pic>
        <p:nvPicPr>
          <p:cNvPr id="205" name="Google Shape;205;p9"/>
          <p:cNvPicPr preferRelativeResize="0"/>
          <p:nvPr/>
        </p:nvPicPr>
        <p:blipFill rotWithShape="1">
          <a:blip r:embed="rId5">
            <a:alphaModFix/>
          </a:blip>
          <a:srcRect b="0" l="0" r="1146" t="0"/>
          <a:stretch/>
        </p:blipFill>
        <p:spPr>
          <a:xfrm>
            <a:off x="2233440" y="4165560"/>
            <a:ext cx="2763360" cy="2090520"/>
          </a:xfrm>
          <a:prstGeom prst="rect">
            <a:avLst/>
          </a:prstGeom>
          <a:noFill/>
          <a:ln>
            <a:noFill/>
          </a:ln>
        </p:spPr>
      </p:pic>
      <p:pic>
        <p:nvPicPr>
          <p:cNvPr id="206" name="Google Shape;206;p9"/>
          <p:cNvPicPr preferRelativeResize="0"/>
          <p:nvPr/>
        </p:nvPicPr>
        <p:blipFill rotWithShape="1">
          <a:blip r:embed="rId6">
            <a:alphaModFix/>
          </a:blip>
          <a:srcRect b="0" l="0" r="1520" t="0"/>
          <a:stretch/>
        </p:blipFill>
        <p:spPr>
          <a:xfrm>
            <a:off x="7262640" y="4165560"/>
            <a:ext cx="2752560" cy="2099880"/>
          </a:xfrm>
          <a:prstGeom prst="rect">
            <a:avLst/>
          </a:prstGeom>
          <a:noFill/>
          <a:ln>
            <a:noFill/>
          </a:ln>
        </p:spPr>
      </p:pic>
      <p:sp>
        <p:nvSpPr>
          <p:cNvPr id="207" name="Google Shape;207;p9"/>
          <p:cNvSpPr/>
          <p:nvPr/>
        </p:nvSpPr>
        <p:spPr>
          <a:xfrm>
            <a:off x="8024760" y="6313320"/>
            <a:ext cx="1294920" cy="3337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R(s) = -2.0</a:t>
            </a:r>
            <a:endParaRPr b="0" i="0" sz="1600" u="none" cap="none" strike="noStrike">
              <a:solidFill>
                <a:srgbClr val="000000"/>
              </a:solidFill>
              <a:latin typeface="Arial"/>
              <a:ea typeface="Arial"/>
              <a:cs typeface="Arial"/>
              <a:sym typeface="Arial"/>
            </a:endParaRPr>
          </a:p>
        </p:txBody>
      </p:sp>
      <p:sp>
        <p:nvSpPr>
          <p:cNvPr id="208" name="Google Shape;208;p9"/>
          <p:cNvSpPr/>
          <p:nvPr/>
        </p:nvSpPr>
        <p:spPr>
          <a:xfrm>
            <a:off x="3048120" y="6299280"/>
            <a:ext cx="1347480" cy="3337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R(s) = -0.4</a:t>
            </a:r>
            <a:endParaRPr b="0" i="0" sz="1600" u="none" cap="none" strike="noStrike">
              <a:solidFill>
                <a:srgbClr val="000000"/>
              </a:solidFill>
              <a:latin typeface="Arial"/>
              <a:ea typeface="Arial"/>
              <a:cs typeface="Arial"/>
              <a:sym typeface="Arial"/>
            </a:endParaRPr>
          </a:p>
        </p:txBody>
      </p:sp>
      <p:sp>
        <p:nvSpPr>
          <p:cNvPr id="209" name="Google Shape;209;p9"/>
          <p:cNvSpPr/>
          <p:nvPr/>
        </p:nvSpPr>
        <p:spPr>
          <a:xfrm>
            <a:off x="7977240" y="3494160"/>
            <a:ext cx="1676160" cy="3337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R(s) = -0.03</a:t>
            </a:r>
            <a:endParaRPr b="0" i="0" sz="1600" u="none" cap="none" strike="noStrike">
              <a:solidFill>
                <a:srgbClr val="000000"/>
              </a:solidFill>
              <a:latin typeface="Arial"/>
              <a:ea typeface="Arial"/>
              <a:cs typeface="Arial"/>
              <a:sym typeface="Arial"/>
            </a:endParaRPr>
          </a:p>
        </p:txBody>
      </p:sp>
      <p:sp>
        <p:nvSpPr>
          <p:cNvPr id="210" name="Google Shape;210;p9"/>
          <p:cNvSpPr/>
          <p:nvPr/>
        </p:nvSpPr>
        <p:spPr>
          <a:xfrm>
            <a:off x="2948040" y="3494160"/>
            <a:ext cx="1447560" cy="3337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R(s) = -0.01</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2004-08-27T04:16:05Z</dcterms:created>
  <dc:creator>Preferred Customer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1</vt:i4>
  </property>
  <property fmtid="{D5CDD505-2E9C-101B-9397-08002B2CF9AE}" pid="7" name="Notes">
    <vt:i4>27</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48</vt:i4>
  </property>
</Properties>
</file>